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B5D4A3-C093-4A85-9681-C3D0F0B40F64}" v="2" dt="2020-05-12T14:49:07.12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 snapToObjects="1">
      <p:cViewPr>
        <p:scale>
          <a:sx n="100" d="100"/>
          <a:sy n="100" d="100"/>
        </p:scale>
        <p:origin x="346" y="-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o Pedro Albino" userId="fb95d6a7f4534cf5" providerId="LiveId" clId="{36B5D4A3-C093-4A85-9681-C3D0F0B40F64}"/>
    <pc:docChg chg="undo custSel modSld">
      <pc:chgData name="Joao Pedro Albino" userId="fb95d6a7f4534cf5" providerId="LiveId" clId="{36B5D4A3-C093-4A85-9681-C3D0F0B40F64}" dt="2020-05-12T14:49:07.126" v="302"/>
      <pc:docMkLst>
        <pc:docMk/>
      </pc:docMkLst>
      <pc:sldChg chg="modSp mod">
        <pc:chgData name="Joao Pedro Albino" userId="fb95d6a7f4534cf5" providerId="LiveId" clId="{36B5D4A3-C093-4A85-9681-C3D0F0B40F64}" dt="2020-05-11T15:46:42.737" v="122" actId="1076"/>
        <pc:sldMkLst>
          <pc:docMk/>
          <pc:sldMk cId="0" sldId="262"/>
        </pc:sldMkLst>
        <pc:spChg chg="mod">
          <ac:chgData name="Joao Pedro Albino" userId="fb95d6a7f4534cf5" providerId="LiveId" clId="{36B5D4A3-C093-4A85-9681-C3D0F0B40F64}" dt="2020-05-11T15:46:42.737" v="122" actId="1076"/>
          <ac:spMkLst>
            <pc:docMk/>
            <pc:sldMk cId="0" sldId="262"/>
            <ac:spMk id="173" creationId="{00000000-0000-0000-0000-000000000000}"/>
          </ac:spMkLst>
        </pc:spChg>
      </pc:sldChg>
      <pc:sldChg chg="delSp modSp mod">
        <pc:chgData name="Joao Pedro Albino" userId="fb95d6a7f4534cf5" providerId="LiveId" clId="{36B5D4A3-C093-4A85-9681-C3D0F0B40F64}" dt="2020-05-11T15:49:24.729" v="145" actId="1076"/>
        <pc:sldMkLst>
          <pc:docMk/>
          <pc:sldMk cId="0" sldId="267"/>
        </pc:sldMkLst>
        <pc:spChg chg="mod">
          <ac:chgData name="Joao Pedro Albino" userId="fb95d6a7f4534cf5" providerId="LiveId" clId="{36B5D4A3-C093-4A85-9681-C3D0F0B40F64}" dt="2020-05-11T15:49:24.729" v="145" actId="1076"/>
          <ac:spMkLst>
            <pc:docMk/>
            <pc:sldMk cId="0" sldId="267"/>
            <ac:spMk id="208" creationId="{00000000-0000-0000-0000-000000000000}"/>
          </ac:spMkLst>
        </pc:spChg>
        <pc:spChg chg="mod">
          <ac:chgData name="Joao Pedro Albino" userId="fb95d6a7f4534cf5" providerId="LiveId" clId="{36B5D4A3-C093-4A85-9681-C3D0F0B40F64}" dt="2020-05-11T15:49:00.454" v="142" actId="1076"/>
          <ac:spMkLst>
            <pc:docMk/>
            <pc:sldMk cId="0" sldId="267"/>
            <ac:spMk id="209" creationId="{00000000-0000-0000-0000-000000000000}"/>
          </ac:spMkLst>
        </pc:spChg>
        <pc:spChg chg="mod">
          <ac:chgData name="Joao Pedro Albino" userId="fb95d6a7f4534cf5" providerId="LiveId" clId="{36B5D4A3-C093-4A85-9681-C3D0F0B40F64}" dt="2020-05-11T15:47:43.783" v="138" actId="20577"/>
          <ac:spMkLst>
            <pc:docMk/>
            <pc:sldMk cId="0" sldId="267"/>
            <ac:spMk id="210" creationId="{00000000-0000-0000-0000-000000000000}"/>
          </ac:spMkLst>
        </pc:spChg>
        <pc:spChg chg="mod">
          <ac:chgData name="Joao Pedro Albino" userId="fb95d6a7f4534cf5" providerId="LiveId" clId="{36B5D4A3-C093-4A85-9681-C3D0F0B40F64}" dt="2020-05-11T15:49:06.685" v="144" actId="1076"/>
          <ac:spMkLst>
            <pc:docMk/>
            <pc:sldMk cId="0" sldId="267"/>
            <ac:spMk id="211" creationId="{00000000-0000-0000-0000-000000000000}"/>
          </ac:spMkLst>
        </pc:spChg>
        <pc:grpChg chg="del mod">
          <ac:chgData name="Joao Pedro Albino" userId="fb95d6a7f4534cf5" providerId="LiveId" clId="{36B5D4A3-C093-4A85-9681-C3D0F0B40F64}" dt="2020-05-11T15:48:51.419" v="141" actId="21"/>
          <ac:grpSpMkLst>
            <pc:docMk/>
            <pc:sldMk cId="0" sldId="267"/>
            <ac:grpSpMk id="207" creationId="{00000000-0000-0000-0000-000000000000}"/>
          </ac:grpSpMkLst>
        </pc:grpChg>
      </pc:sldChg>
      <pc:sldChg chg="modSp mod">
        <pc:chgData name="Joao Pedro Albino" userId="fb95d6a7f4534cf5" providerId="LiveId" clId="{36B5D4A3-C093-4A85-9681-C3D0F0B40F64}" dt="2020-05-11T15:53:37.202" v="206" actId="1076"/>
        <pc:sldMkLst>
          <pc:docMk/>
          <pc:sldMk cId="0" sldId="269"/>
        </pc:sldMkLst>
        <pc:spChg chg="mod">
          <ac:chgData name="Joao Pedro Albino" userId="fb95d6a7f4534cf5" providerId="LiveId" clId="{36B5D4A3-C093-4A85-9681-C3D0F0B40F64}" dt="2020-05-11T15:53:37.202" v="206" actId="1076"/>
          <ac:spMkLst>
            <pc:docMk/>
            <pc:sldMk cId="0" sldId="269"/>
            <ac:spMk id="225" creationId="{00000000-0000-0000-0000-000000000000}"/>
          </ac:spMkLst>
        </pc:spChg>
        <pc:spChg chg="mod">
          <ac:chgData name="Joao Pedro Albino" userId="fb95d6a7f4534cf5" providerId="LiveId" clId="{36B5D4A3-C093-4A85-9681-C3D0F0B40F64}" dt="2020-05-11T15:51:04.393" v="160" actId="1076"/>
          <ac:spMkLst>
            <pc:docMk/>
            <pc:sldMk cId="0" sldId="269"/>
            <ac:spMk id="226" creationId="{00000000-0000-0000-0000-000000000000}"/>
          </ac:spMkLst>
        </pc:spChg>
        <pc:spChg chg="mod">
          <ac:chgData name="Joao Pedro Albino" userId="fb95d6a7f4534cf5" providerId="LiveId" clId="{36B5D4A3-C093-4A85-9681-C3D0F0B40F64}" dt="2020-05-11T15:53:27.873" v="205" actId="255"/>
          <ac:spMkLst>
            <pc:docMk/>
            <pc:sldMk cId="0" sldId="269"/>
            <ac:spMk id="228" creationId="{00000000-0000-0000-0000-000000000000}"/>
          </ac:spMkLst>
        </pc:spChg>
        <pc:spChg chg="mod">
          <ac:chgData name="Joao Pedro Albino" userId="fb95d6a7f4534cf5" providerId="LiveId" clId="{36B5D4A3-C093-4A85-9681-C3D0F0B40F64}" dt="2020-05-11T15:52:56.066" v="203" actId="1076"/>
          <ac:spMkLst>
            <pc:docMk/>
            <pc:sldMk cId="0" sldId="269"/>
            <ac:spMk id="229" creationId="{00000000-0000-0000-0000-000000000000}"/>
          </ac:spMkLst>
        </pc:spChg>
        <pc:spChg chg="mod">
          <ac:chgData name="Joao Pedro Albino" userId="fb95d6a7f4534cf5" providerId="LiveId" clId="{36B5D4A3-C093-4A85-9681-C3D0F0B40F64}" dt="2020-05-11T15:50:32.676" v="159" actId="14100"/>
          <ac:spMkLst>
            <pc:docMk/>
            <pc:sldMk cId="0" sldId="269"/>
            <ac:spMk id="230" creationId="{00000000-0000-0000-0000-000000000000}"/>
          </ac:spMkLst>
        </pc:spChg>
        <pc:picChg chg="mod">
          <ac:chgData name="Joao Pedro Albino" userId="fb95d6a7f4534cf5" providerId="LiveId" clId="{36B5D4A3-C093-4A85-9681-C3D0F0B40F64}" dt="2020-05-11T15:37:12.887" v="24" actId="14100"/>
          <ac:picMkLst>
            <pc:docMk/>
            <pc:sldMk cId="0" sldId="269"/>
            <ac:picMk id="222" creationId="{00000000-0000-0000-0000-000000000000}"/>
          </ac:picMkLst>
        </pc:picChg>
        <pc:picChg chg="mod">
          <ac:chgData name="Joao Pedro Albino" userId="fb95d6a7f4534cf5" providerId="LiveId" clId="{36B5D4A3-C093-4A85-9681-C3D0F0B40F64}" dt="2020-05-11T15:40:21.166" v="97" actId="14100"/>
          <ac:picMkLst>
            <pc:docMk/>
            <pc:sldMk cId="0" sldId="269"/>
            <ac:picMk id="223" creationId="{00000000-0000-0000-0000-000000000000}"/>
          </ac:picMkLst>
        </pc:picChg>
        <pc:picChg chg="mod">
          <ac:chgData name="Joao Pedro Albino" userId="fb95d6a7f4534cf5" providerId="LiveId" clId="{36B5D4A3-C093-4A85-9681-C3D0F0B40F64}" dt="2020-05-11T15:36:55.992" v="22" actId="1076"/>
          <ac:picMkLst>
            <pc:docMk/>
            <pc:sldMk cId="0" sldId="269"/>
            <ac:picMk id="231" creationId="{00000000-0000-0000-0000-000000000000}"/>
          </ac:picMkLst>
        </pc:picChg>
      </pc:sldChg>
      <pc:sldChg chg="delSp mod">
        <pc:chgData name="Joao Pedro Albino" userId="fb95d6a7f4534cf5" providerId="LiveId" clId="{36B5D4A3-C093-4A85-9681-C3D0F0B40F64}" dt="2020-05-11T15:53:56.838" v="207" actId="21"/>
        <pc:sldMkLst>
          <pc:docMk/>
          <pc:sldMk cId="0" sldId="272"/>
        </pc:sldMkLst>
        <pc:spChg chg="del">
          <ac:chgData name="Joao Pedro Albino" userId="fb95d6a7f4534cf5" providerId="LiveId" clId="{36B5D4A3-C093-4A85-9681-C3D0F0B40F64}" dt="2020-05-11T15:53:56.838" v="207" actId="21"/>
          <ac:spMkLst>
            <pc:docMk/>
            <pc:sldMk cId="0" sldId="272"/>
            <ac:spMk id="260" creationId="{00000000-0000-0000-0000-000000000000}"/>
          </ac:spMkLst>
        </pc:spChg>
      </pc:sldChg>
      <pc:sldChg chg="modSp mod">
        <pc:chgData name="Joao Pedro Albino" userId="fb95d6a7f4534cf5" providerId="LiveId" clId="{36B5D4A3-C093-4A85-9681-C3D0F0B40F64}" dt="2020-05-11T15:54:44.972" v="211" actId="1076"/>
        <pc:sldMkLst>
          <pc:docMk/>
          <pc:sldMk cId="0" sldId="273"/>
        </pc:sldMkLst>
        <pc:spChg chg="mod">
          <ac:chgData name="Joao Pedro Albino" userId="fb95d6a7f4534cf5" providerId="LiveId" clId="{36B5D4A3-C093-4A85-9681-C3D0F0B40F64}" dt="2020-05-11T15:54:44.972" v="211" actId="1076"/>
          <ac:spMkLst>
            <pc:docMk/>
            <pc:sldMk cId="0" sldId="273"/>
            <ac:spMk id="267" creationId="{00000000-0000-0000-0000-000000000000}"/>
          </ac:spMkLst>
        </pc:spChg>
        <pc:spChg chg="mod">
          <ac:chgData name="Joao Pedro Albino" userId="fb95d6a7f4534cf5" providerId="LiveId" clId="{36B5D4A3-C093-4A85-9681-C3D0F0B40F64}" dt="2020-05-11T15:54:35.985" v="210" actId="1076"/>
          <ac:spMkLst>
            <pc:docMk/>
            <pc:sldMk cId="0" sldId="273"/>
            <ac:spMk id="268" creationId="{00000000-0000-0000-0000-000000000000}"/>
          </ac:spMkLst>
        </pc:spChg>
        <pc:spChg chg="mod">
          <ac:chgData name="Joao Pedro Albino" userId="fb95d6a7f4534cf5" providerId="LiveId" clId="{36B5D4A3-C093-4A85-9681-C3D0F0B40F64}" dt="2020-05-11T15:54:15.661" v="208" actId="1076"/>
          <ac:spMkLst>
            <pc:docMk/>
            <pc:sldMk cId="0" sldId="273"/>
            <ac:spMk id="269" creationId="{00000000-0000-0000-0000-000000000000}"/>
          </ac:spMkLst>
        </pc:spChg>
        <pc:spChg chg="mod">
          <ac:chgData name="Joao Pedro Albino" userId="fb95d6a7f4534cf5" providerId="LiveId" clId="{36B5D4A3-C093-4A85-9681-C3D0F0B40F64}" dt="2020-05-11T15:54:25.500" v="209" actId="1076"/>
          <ac:spMkLst>
            <pc:docMk/>
            <pc:sldMk cId="0" sldId="273"/>
            <ac:spMk id="270" creationId="{00000000-0000-0000-0000-000000000000}"/>
          </ac:spMkLst>
        </pc:spChg>
      </pc:sldChg>
      <pc:sldChg chg="modSp mod">
        <pc:chgData name="Joao Pedro Albino" userId="fb95d6a7f4534cf5" providerId="LiveId" clId="{36B5D4A3-C093-4A85-9681-C3D0F0B40F64}" dt="2020-05-11T15:56:05.819" v="275" actId="1076"/>
        <pc:sldMkLst>
          <pc:docMk/>
          <pc:sldMk cId="0" sldId="277"/>
        </pc:sldMkLst>
        <pc:spChg chg="mod">
          <ac:chgData name="Joao Pedro Albino" userId="fb95d6a7f4534cf5" providerId="LiveId" clId="{36B5D4A3-C093-4A85-9681-C3D0F0B40F64}" dt="2020-05-11T15:55:46.946" v="273" actId="1076"/>
          <ac:spMkLst>
            <pc:docMk/>
            <pc:sldMk cId="0" sldId="277"/>
            <ac:spMk id="315" creationId="{00000000-0000-0000-0000-000000000000}"/>
          </ac:spMkLst>
        </pc:spChg>
        <pc:spChg chg="mod">
          <ac:chgData name="Joao Pedro Albino" userId="fb95d6a7f4534cf5" providerId="LiveId" clId="{36B5D4A3-C093-4A85-9681-C3D0F0B40F64}" dt="2020-05-11T15:55:57.108" v="274" actId="1076"/>
          <ac:spMkLst>
            <pc:docMk/>
            <pc:sldMk cId="0" sldId="277"/>
            <ac:spMk id="316" creationId="{00000000-0000-0000-0000-000000000000}"/>
          </ac:spMkLst>
        </pc:spChg>
        <pc:spChg chg="mod">
          <ac:chgData name="Joao Pedro Albino" userId="fb95d6a7f4534cf5" providerId="LiveId" clId="{36B5D4A3-C093-4A85-9681-C3D0F0B40F64}" dt="2020-05-11T15:56:05.819" v="275" actId="1076"/>
          <ac:spMkLst>
            <pc:docMk/>
            <pc:sldMk cId="0" sldId="277"/>
            <ac:spMk id="317" creationId="{00000000-0000-0000-0000-000000000000}"/>
          </ac:spMkLst>
        </pc:spChg>
        <pc:picChg chg="mod">
          <ac:chgData name="Joao Pedro Albino" userId="fb95d6a7f4534cf5" providerId="LiveId" clId="{36B5D4A3-C093-4A85-9681-C3D0F0B40F64}" dt="2020-05-11T15:41:26.705" v="99" actId="14100"/>
          <ac:picMkLst>
            <pc:docMk/>
            <pc:sldMk cId="0" sldId="277"/>
            <ac:picMk id="314" creationId="{00000000-0000-0000-0000-000000000000}"/>
          </ac:picMkLst>
        </pc:picChg>
      </pc:sldChg>
      <pc:sldChg chg="delSp modSp mod">
        <pc:chgData name="Joao Pedro Albino" userId="fb95d6a7f4534cf5" providerId="LiveId" clId="{36B5D4A3-C093-4A85-9681-C3D0F0B40F64}" dt="2020-05-11T15:59:39.564" v="300" actId="1076"/>
        <pc:sldMkLst>
          <pc:docMk/>
          <pc:sldMk cId="0" sldId="278"/>
        </pc:sldMkLst>
        <pc:spChg chg="mod">
          <ac:chgData name="Joao Pedro Albino" userId="fb95d6a7f4534cf5" providerId="LiveId" clId="{36B5D4A3-C093-4A85-9681-C3D0F0B40F64}" dt="2020-05-11T15:59:10.164" v="296" actId="1076"/>
          <ac:spMkLst>
            <pc:docMk/>
            <pc:sldMk cId="0" sldId="278"/>
            <ac:spMk id="323" creationId="{00000000-0000-0000-0000-000000000000}"/>
          </ac:spMkLst>
        </pc:spChg>
        <pc:spChg chg="mod">
          <ac:chgData name="Joao Pedro Albino" userId="fb95d6a7f4534cf5" providerId="LiveId" clId="{36B5D4A3-C093-4A85-9681-C3D0F0B40F64}" dt="2020-05-11T15:59:39.564" v="300" actId="1076"/>
          <ac:spMkLst>
            <pc:docMk/>
            <pc:sldMk cId="0" sldId="278"/>
            <ac:spMk id="324" creationId="{00000000-0000-0000-0000-000000000000}"/>
          </ac:spMkLst>
        </pc:spChg>
        <pc:picChg chg="mod">
          <ac:chgData name="Joao Pedro Albino" userId="fb95d6a7f4534cf5" providerId="LiveId" clId="{36B5D4A3-C093-4A85-9681-C3D0F0B40F64}" dt="2020-05-11T15:59:22.688" v="298" actId="14100"/>
          <ac:picMkLst>
            <pc:docMk/>
            <pc:sldMk cId="0" sldId="278"/>
            <ac:picMk id="320" creationId="{00000000-0000-0000-0000-000000000000}"/>
          </ac:picMkLst>
        </pc:picChg>
        <pc:picChg chg="del mod">
          <ac:chgData name="Joao Pedro Albino" userId="fb95d6a7f4534cf5" providerId="LiveId" clId="{36B5D4A3-C093-4A85-9681-C3D0F0B40F64}" dt="2020-05-11T15:58:31.802" v="291" actId="21"/>
          <ac:picMkLst>
            <pc:docMk/>
            <pc:sldMk cId="0" sldId="278"/>
            <ac:picMk id="321" creationId="{00000000-0000-0000-0000-000000000000}"/>
          </ac:picMkLst>
        </pc:picChg>
        <pc:picChg chg="mod">
          <ac:chgData name="Joao Pedro Albino" userId="fb95d6a7f4534cf5" providerId="LiveId" clId="{36B5D4A3-C093-4A85-9681-C3D0F0B40F64}" dt="2020-05-11T15:59:34.268" v="299" actId="1076"/>
          <ac:picMkLst>
            <pc:docMk/>
            <pc:sldMk cId="0" sldId="278"/>
            <ac:picMk id="326" creationId="{00000000-0000-0000-0000-000000000000}"/>
          </ac:picMkLst>
        </pc:picChg>
      </pc:sldChg>
      <pc:sldChg chg="modSp mod">
        <pc:chgData name="Joao Pedro Albino" userId="fb95d6a7f4534cf5" providerId="LiveId" clId="{36B5D4A3-C093-4A85-9681-C3D0F0B40F64}" dt="2020-05-11T15:42:10.843" v="100" actId="1076"/>
        <pc:sldMkLst>
          <pc:docMk/>
          <pc:sldMk cId="0" sldId="286"/>
        </pc:sldMkLst>
        <pc:spChg chg="mod">
          <ac:chgData name="Joao Pedro Albino" userId="fb95d6a7f4534cf5" providerId="LiveId" clId="{36B5D4A3-C093-4A85-9681-C3D0F0B40F64}" dt="2020-05-11T15:42:10.843" v="100" actId="1076"/>
          <ac:spMkLst>
            <pc:docMk/>
            <pc:sldMk cId="0" sldId="286"/>
            <ac:spMk id="406" creationId="{00000000-0000-0000-0000-000000000000}"/>
          </ac:spMkLst>
        </pc:spChg>
      </pc:sldChg>
      <pc:sldChg chg="modSp mod">
        <pc:chgData name="Joao Pedro Albino" userId="fb95d6a7f4534cf5" providerId="LiveId" clId="{36B5D4A3-C093-4A85-9681-C3D0F0B40F64}" dt="2020-05-11T15:42:40.736" v="103" actId="1076"/>
        <pc:sldMkLst>
          <pc:docMk/>
          <pc:sldMk cId="0" sldId="287"/>
        </pc:sldMkLst>
        <pc:spChg chg="mod">
          <ac:chgData name="Joao Pedro Albino" userId="fb95d6a7f4534cf5" providerId="LiveId" clId="{36B5D4A3-C093-4A85-9681-C3D0F0B40F64}" dt="2020-05-11T15:42:34.371" v="102" actId="1076"/>
          <ac:spMkLst>
            <pc:docMk/>
            <pc:sldMk cId="0" sldId="287"/>
            <ac:spMk id="420" creationId="{00000000-0000-0000-0000-000000000000}"/>
          </ac:spMkLst>
        </pc:spChg>
        <pc:spChg chg="mod">
          <ac:chgData name="Joao Pedro Albino" userId="fb95d6a7f4534cf5" providerId="LiveId" clId="{36B5D4A3-C093-4A85-9681-C3D0F0B40F64}" dt="2020-05-11T15:42:40.736" v="103" actId="1076"/>
          <ac:spMkLst>
            <pc:docMk/>
            <pc:sldMk cId="0" sldId="287"/>
            <ac:spMk id="422" creationId="{00000000-0000-0000-0000-000000000000}"/>
          </ac:spMkLst>
        </pc:spChg>
      </pc:sldChg>
      <pc:sldChg chg="modSp mod">
        <pc:chgData name="Joao Pedro Albino" userId="fb95d6a7f4534cf5" providerId="LiveId" clId="{36B5D4A3-C093-4A85-9681-C3D0F0B40F64}" dt="2020-05-11T15:45:49.391" v="120" actId="20577"/>
        <pc:sldMkLst>
          <pc:docMk/>
          <pc:sldMk cId="0" sldId="291"/>
        </pc:sldMkLst>
        <pc:spChg chg="mod">
          <ac:chgData name="Joao Pedro Albino" userId="fb95d6a7f4534cf5" providerId="LiveId" clId="{36B5D4A3-C093-4A85-9681-C3D0F0B40F64}" dt="2020-05-11T15:45:49.391" v="120" actId="20577"/>
          <ac:spMkLst>
            <pc:docMk/>
            <pc:sldMk cId="0" sldId="291"/>
            <ac:spMk id="456" creationId="{00000000-0000-0000-0000-000000000000}"/>
          </ac:spMkLst>
        </pc:spChg>
        <pc:picChg chg="mod">
          <ac:chgData name="Joao Pedro Albino" userId="fb95d6a7f4534cf5" providerId="LiveId" clId="{36B5D4A3-C093-4A85-9681-C3D0F0B40F64}" dt="2020-05-11T15:45:34.531" v="117" actId="14100"/>
          <ac:picMkLst>
            <pc:docMk/>
            <pc:sldMk cId="0" sldId="291"/>
            <ac:picMk id="455" creationId="{00000000-0000-0000-0000-000000000000}"/>
          </ac:picMkLst>
        </pc:picChg>
        <pc:picChg chg="mod">
          <ac:chgData name="Joao Pedro Albino" userId="fb95d6a7f4534cf5" providerId="LiveId" clId="{36B5D4A3-C093-4A85-9681-C3D0F0B40F64}" dt="2020-05-11T15:45:37.915" v="118" actId="1076"/>
          <ac:picMkLst>
            <pc:docMk/>
            <pc:sldMk cId="0" sldId="291"/>
            <ac:picMk id="457" creationId="{00000000-0000-0000-0000-000000000000}"/>
          </ac:picMkLst>
        </pc:picChg>
      </pc:sldChg>
      <pc:sldChg chg="delSp modSp mod">
        <pc:chgData name="Joao Pedro Albino" userId="fb95d6a7f4534cf5" providerId="LiveId" clId="{36B5D4A3-C093-4A85-9681-C3D0F0B40F64}" dt="2020-05-11T15:43:42.712" v="107" actId="21"/>
        <pc:sldMkLst>
          <pc:docMk/>
          <pc:sldMk cId="0" sldId="294"/>
        </pc:sldMkLst>
        <pc:spChg chg="mod">
          <ac:chgData name="Joao Pedro Albino" userId="fb95d6a7f4534cf5" providerId="LiveId" clId="{36B5D4A3-C093-4A85-9681-C3D0F0B40F64}" dt="2020-05-11T15:43:17.268" v="104" actId="1076"/>
          <ac:spMkLst>
            <pc:docMk/>
            <pc:sldMk cId="0" sldId="294"/>
            <ac:spMk id="487" creationId="{00000000-0000-0000-0000-000000000000}"/>
          </ac:spMkLst>
        </pc:spChg>
        <pc:picChg chg="del mod">
          <ac:chgData name="Joao Pedro Albino" userId="fb95d6a7f4534cf5" providerId="LiveId" clId="{36B5D4A3-C093-4A85-9681-C3D0F0B40F64}" dt="2020-05-11T15:43:36.223" v="106" actId="478"/>
          <ac:picMkLst>
            <pc:docMk/>
            <pc:sldMk cId="0" sldId="294"/>
            <ac:picMk id="484" creationId="{00000000-0000-0000-0000-000000000000}"/>
          </ac:picMkLst>
        </pc:picChg>
        <pc:picChg chg="del">
          <ac:chgData name="Joao Pedro Albino" userId="fb95d6a7f4534cf5" providerId="LiveId" clId="{36B5D4A3-C093-4A85-9681-C3D0F0B40F64}" dt="2020-05-11T15:43:42.712" v="107" actId="21"/>
          <ac:picMkLst>
            <pc:docMk/>
            <pc:sldMk cId="0" sldId="294"/>
            <ac:picMk id="489" creationId="{00000000-0000-0000-0000-000000000000}"/>
          </ac:picMkLst>
        </pc:picChg>
      </pc:sldChg>
      <pc:sldChg chg="addSp delSp modSp mod">
        <pc:chgData name="Joao Pedro Albino" userId="fb95d6a7f4534cf5" providerId="LiveId" clId="{36B5D4A3-C093-4A85-9681-C3D0F0B40F64}" dt="2020-05-11T15:44:51.865" v="114" actId="1076"/>
        <pc:sldMkLst>
          <pc:docMk/>
          <pc:sldMk cId="0" sldId="295"/>
        </pc:sldMkLst>
        <pc:spChg chg="mod">
          <ac:chgData name="Joao Pedro Albino" userId="fb95d6a7f4534cf5" providerId="LiveId" clId="{36B5D4A3-C093-4A85-9681-C3D0F0B40F64}" dt="2020-05-11T15:44:51.865" v="114" actId="1076"/>
          <ac:spMkLst>
            <pc:docMk/>
            <pc:sldMk cId="0" sldId="295"/>
            <ac:spMk id="497" creationId="{00000000-0000-0000-0000-000000000000}"/>
          </ac:spMkLst>
        </pc:spChg>
        <pc:picChg chg="del">
          <ac:chgData name="Joao Pedro Albino" userId="fb95d6a7f4534cf5" providerId="LiveId" clId="{36B5D4A3-C093-4A85-9681-C3D0F0B40F64}" dt="2020-05-11T15:44:44.075" v="113" actId="21"/>
          <ac:picMkLst>
            <pc:docMk/>
            <pc:sldMk cId="0" sldId="295"/>
            <ac:picMk id="494" creationId="{00000000-0000-0000-0000-000000000000}"/>
          </ac:picMkLst>
        </pc:picChg>
        <pc:picChg chg="add del mod">
          <ac:chgData name="Joao Pedro Albino" userId="fb95d6a7f4534cf5" providerId="LiveId" clId="{36B5D4A3-C093-4A85-9681-C3D0F0B40F64}" dt="2020-05-11T15:44:39.417" v="112" actId="1076"/>
          <ac:picMkLst>
            <pc:docMk/>
            <pc:sldMk cId="0" sldId="295"/>
            <ac:picMk id="496" creationId="{00000000-0000-0000-0000-000000000000}"/>
          </ac:picMkLst>
        </pc:picChg>
      </pc:sldChg>
      <pc:sldChg chg="modSp mod">
        <pc:chgData name="Joao Pedro Albino" userId="fb95d6a7f4534cf5" providerId="LiveId" clId="{36B5D4A3-C093-4A85-9681-C3D0F0B40F64}" dt="2020-05-12T14:49:07.126" v="302"/>
        <pc:sldMkLst>
          <pc:docMk/>
          <pc:sldMk cId="0" sldId="296"/>
        </pc:sldMkLst>
        <pc:spChg chg="mod">
          <ac:chgData name="Joao Pedro Albino" userId="fb95d6a7f4534cf5" providerId="LiveId" clId="{36B5D4A3-C093-4A85-9681-C3D0F0B40F64}" dt="2020-05-12T14:49:07.126" v="302"/>
          <ac:spMkLst>
            <pc:docMk/>
            <pc:sldMk cId="0" sldId="296"/>
            <ac:spMk id="50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8586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7941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0027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6588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5120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gradFill flip="none" rotWithShape="1">
          <a:gsLst>
            <a:gs pos="29010">
              <a:srgbClr val="BFEDFF"/>
            </a:gs>
            <a:gs pos="57851">
              <a:schemeClr val="accent5">
                <a:hueOff val="308963"/>
                <a:satOff val="48101"/>
                <a:lumOff val="41680"/>
              </a:schemeClr>
            </a:gs>
            <a:gs pos="88989">
              <a:schemeClr val="accent5">
                <a:hueOff val="249502"/>
                <a:satOff val="48101"/>
                <a:lumOff val="28891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bg>
      <p:bgPr>
        <a:gradFill flip="none" rotWithShape="1">
          <a:gsLst>
            <a:gs pos="19672">
              <a:schemeClr val="accent5">
                <a:hueOff val="249502"/>
                <a:satOff val="48101"/>
                <a:lumOff val="28891"/>
              </a:schemeClr>
            </a:gs>
            <a:gs pos="49039">
              <a:srgbClr val="BFEDFF"/>
            </a:gs>
            <a:gs pos="66193">
              <a:schemeClr val="accent5">
                <a:hueOff val="308963"/>
                <a:satOff val="48101"/>
                <a:lumOff val="4168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93" name="Nível de Corpo U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9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bg>
      <p:bgPr>
        <a:gradFill flip="none" rotWithShape="1">
          <a:gsLst>
            <a:gs pos="19672">
              <a:schemeClr val="accent5">
                <a:hueOff val="249502"/>
                <a:satOff val="48101"/>
                <a:lumOff val="28891"/>
              </a:schemeClr>
            </a:gs>
            <a:gs pos="49039">
              <a:srgbClr val="BFEDFF"/>
            </a:gs>
            <a:gs pos="66193">
              <a:schemeClr val="accent5">
                <a:hueOff val="308963"/>
                <a:satOff val="48101"/>
                <a:lumOff val="4168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o Título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02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03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copiar">
    <p:bg>
      <p:bgPr>
        <a:gradFill flip="none" rotWithShape="1">
          <a:gsLst>
            <a:gs pos="29010">
              <a:srgbClr val="BFEDFF"/>
            </a:gs>
            <a:gs pos="57851">
              <a:schemeClr val="accent5">
                <a:hueOff val="308963"/>
                <a:satOff val="48101"/>
                <a:lumOff val="41680"/>
              </a:schemeClr>
            </a:gs>
            <a:gs pos="88989">
              <a:schemeClr val="accent5">
                <a:hueOff val="249502"/>
                <a:satOff val="48101"/>
                <a:lumOff val="28891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o do Título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11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1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o do Título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20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2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21" name="Nível de Corpo U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gradFill flip="none" rotWithShape="1">
          <a:gsLst>
            <a:gs pos="7502">
              <a:schemeClr val="accent5">
                <a:hueOff val="249502"/>
                <a:satOff val="48101"/>
                <a:lumOff val="28891"/>
              </a:schemeClr>
            </a:gs>
            <a:gs pos="36656">
              <a:srgbClr val="BFEDFF"/>
            </a:gs>
            <a:gs pos="92382">
              <a:schemeClr val="accent5">
                <a:hueOff val="308963"/>
                <a:satOff val="48101"/>
                <a:lumOff val="4168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o Título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Texto do Título</a:t>
            </a:r>
          </a:p>
        </p:txBody>
      </p:sp>
      <p:sp>
        <p:nvSpPr>
          <p:cNvPr id="30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bg>
      <p:bgPr>
        <a:gradFill flip="none" rotWithShape="1">
          <a:gsLst>
            <a:gs pos="0">
              <a:schemeClr val="accent5">
                <a:hueOff val="249502"/>
                <a:satOff val="48101"/>
                <a:lumOff val="28891"/>
              </a:schemeClr>
            </a:gs>
            <a:gs pos="100000">
              <a:schemeClr val="accent5">
                <a:hueOff val="308963"/>
                <a:satOff val="48101"/>
                <a:lumOff val="4168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39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0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gradFill flip="none" rotWithShape="1">
          <a:gsLst>
            <a:gs pos="0">
              <a:schemeClr val="accent5">
                <a:hueOff val="249502"/>
                <a:satOff val="48101"/>
                <a:lumOff val="28891"/>
              </a:schemeClr>
            </a:gs>
            <a:gs pos="35000">
              <a:srgbClr val="BFEDFF"/>
            </a:gs>
            <a:gs pos="100000">
              <a:schemeClr val="accent5">
                <a:hueOff val="308963"/>
                <a:satOff val="48101"/>
                <a:lumOff val="4168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48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gradFill flip="none" rotWithShape="1">
          <a:gsLst>
            <a:gs pos="0">
              <a:schemeClr val="accent5">
                <a:hueOff val="249502"/>
                <a:satOff val="48101"/>
                <a:lumOff val="28891"/>
              </a:schemeClr>
            </a:gs>
            <a:gs pos="100000">
              <a:schemeClr val="accent5">
                <a:hueOff val="308963"/>
                <a:satOff val="48101"/>
                <a:lumOff val="4168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58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gradFill flip="none" rotWithShape="1">
          <a:gsLst>
            <a:gs pos="0">
              <a:schemeClr val="accent5">
                <a:hueOff val="249502"/>
                <a:satOff val="48101"/>
                <a:lumOff val="28891"/>
              </a:schemeClr>
            </a:gs>
            <a:gs pos="35000">
              <a:srgbClr val="BFEDFF"/>
            </a:gs>
            <a:gs pos="100000">
              <a:schemeClr val="accent5">
                <a:hueOff val="308963"/>
                <a:satOff val="48101"/>
                <a:lumOff val="4168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gradFill flip="none" rotWithShape="1">
          <a:gsLst>
            <a:gs pos="0">
              <a:schemeClr val="accent5">
                <a:hueOff val="249502"/>
                <a:satOff val="48101"/>
                <a:lumOff val="28891"/>
              </a:schemeClr>
            </a:gs>
            <a:gs pos="35000">
              <a:srgbClr val="BFEDFF"/>
            </a:gs>
            <a:gs pos="100000">
              <a:schemeClr val="accent5">
                <a:hueOff val="308963"/>
                <a:satOff val="48101"/>
                <a:lumOff val="4168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o Título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Texto do Título</a:t>
            </a:r>
          </a:p>
        </p:txBody>
      </p:sp>
      <p:sp>
        <p:nvSpPr>
          <p:cNvPr id="7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gradFill flip="none" rotWithShape="1">
          <a:gsLst>
            <a:gs pos="19672">
              <a:schemeClr val="accent5">
                <a:hueOff val="249502"/>
                <a:satOff val="48101"/>
                <a:lumOff val="28891"/>
              </a:schemeClr>
            </a:gs>
            <a:gs pos="49039">
              <a:srgbClr val="BFEDFF"/>
            </a:gs>
            <a:gs pos="66193">
              <a:schemeClr val="accent5">
                <a:hueOff val="308963"/>
                <a:satOff val="48101"/>
                <a:lumOff val="4168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o Título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Texto do Título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8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435">
              <a:schemeClr val="accent5">
                <a:hueOff val="249502"/>
                <a:satOff val="48101"/>
                <a:lumOff val="28891"/>
              </a:schemeClr>
            </a:gs>
            <a:gs pos="35000">
              <a:srgbClr val="BFEDFF"/>
            </a:gs>
            <a:gs pos="52137">
              <a:schemeClr val="accent5">
                <a:hueOff val="308963"/>
                <a:satOff val="48101"/>
                <a:lumOff val="4168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Texto do Título</a:t>
            </a:r>
          </a:p>
        </p:txBody>
      </p:sp>
      <p:sp>
        <p:nvSpPr>
          <p:cNvPr id="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6.t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6.t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6.ti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6.t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"/><Relationship Id="rId5" Type="http://schemas.openxmlformats.org/officeDocument/2006/relationships/image" Target="../media/image44.jpe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"/><Relationship Id="rId5" Type="http://schemas.openxmlformats.org/officeDocument/2006/relationships/image" Target="../media/image44.jpeg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6.ti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26.jpeg"/><Relationship Id="rId4" Type="http://schemas.openxmlformats.org/officeDocument/2006/relationships/image" Target="../media/image4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24.jpeg"/><Relationship Id="rId7" Type="http://schemas.openxmlformats.org/officeDocument/2006/relationships/image" Target="../media/image53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jpeg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7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24.jpeg"/><Relationship Id="rId9" Type="http://schemas.openxmlformats.org/officeDocument/2006/relationships/image" Target="../media/image6.t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eg"/><Relationship Id="rId4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"/><Relationship Id="rId4" Type="http://schemas.openxmlformats.org/officeDocument/2006/relationships/image" Target="../media/image6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"/><Relationship Id="rId5" Type="http://schemas.openxmlformats.org/officeDocument/2006/relationships/image" Target="../media/image67.jpeg"/><Relationship Id="rId4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"/><Relationship Id="rId5" Type="http://schemas.openxmlformats.org/officeDocument/2006/relationships/image" Target="../media/image70.jpeg"/><Relationship Id="rId4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"/><Relationship Id="rId5" Type="http://schemas.openxmlformats.org/officeDocument/2006/relationships/image" Target="../media/image72.jpeg"/><Relationship Id="rId4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eminário Teórico-Metodológico II…"/>
          <p:cNvSpPr txBox="1">
            <a:spLocks noGrp="1"/>
          </p:cNvSpPr>
          <p:nvPr>
            <p:ph type="subTitle" sz="quarter" idx="1"/>
          </p:nvPr>
        </p:nvSpPr>
        <p:spPr>
          <a:xfrm>
            <a:off x="4495731" y="5835148"/>
            <a:ext cx="4533969" cy="605807"/>
          </a:xfrm>
          <a:prstGeom prst="rect">
            <a:avLst/>
          </a:prstGeom>
        </p:spPr>
        <p:txBody>
          <a:bodyPr/>
          <a:lstStyle/>
          <a:p>
            <a:pPr algn="r" defTabSz="365760">
              <a:lnSpc>
                <a:spcPts val="1300"/>
              </a:lnSpc>
              <a:spcBef>
                <a:spcPts val="0"/>
              </a:spcBef>
              <a:defRPr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Seminário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Teórico-Metodológico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II</a:t>
            </a:r>
          </a:p>
          <a:p>
            <a:pPr algn="r" defTabSz="365760">
              <a:lnSpc>
                <a:spcPts val="1300"/>
              </a:lnSpc>
              <a:spcBef>
                <a:spcPts val="0"/>
              </a:spcBef>
              <a:defRPr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Programa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Estudos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Pós-Graduados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em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Educação:</a:t>
            </a:r>
          </a:p>
          <a:p>
            <a:pPr algn="r" defTabSz="365760">
              <a:lnSpc>
                <a:spcPts val="1300"/>
              </a:lnSpc>
              <a:spcBef>
                <a:spcPts val="0"/>
              </a:spcBef>
              <a:defRPr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Psicologia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Educação</a:t>
            </a:r>
          </a:p>
        </p:txBody>
      </p:sp>
      <p:sp>
        <p:nvSpPr>
          <p:cNvPr id="131" name="TextBox 1"/>
          <p:cNvSpPr txBox="1"/>
          <p:nvPr/>
        </p:nvSpPr>
        <p:spPr>
          <a:xfrm>
            <a:off x="1151725" y="3126096"/>
            <a:ext cx="6840550" cy="60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defRPr sz="4300" b="1" i="1">
                <a:latin typeface="Arial"/>
                <a:ea typeface="Arial"/>
                <a:cs typeface="Arial"/>
                <a:sym typeface="Arial"/>
              </a:defRPr>
            </a:pPr>
            <a:r>
              <a:t>A</a:t>
            </a:r>
            <a:r>
              <a:rPr b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Pesquisa</a:t>
            </a:r>
            <a:r>
              <a:rPr b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do</a:t>
            </a:r>
            <a:r>
              <a:rPr b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tipo</a:t>
            </a:r>
            <a:r>
              <a:rPr b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Survey</a:t>
            </a:r>
          </a:p>
        </p:txBody>
      </p:sp>
      <p:sp>
        <p:nvSpPr>
          <p:cNvPr id="132" name="Jefferson Baptista Macedo e Kátia Cilene de Mello Franco"/>
          <p:cNvSpPr txBox="1"/>
          <p:nvPr/>
        </p:nvSpPr>
        <p:spPr>
          <a:xfrm>
            <a:off x="4442712" y="5443143"/>
            <a:ext cx="4640007" cy="29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1600"/>
              </a:lnSpc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rPr sz="1400"/>
              <a:t>Jefferson</a:t>
            </a:r>
            <a:r>
              <a:rPr sz="1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400"/>
              <a:t>Baptista</a:t>
            </a:r>
            <a:r>
              <a:rPr sz="1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400"/>
              <a:t>Macedo</a:t>
            </a:r>
            <a:r>
              <a:rPr sz="1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400"/>
              <a:t>e</a:t>
            </a:r>
            <a:r>
              <a:rPr sz="1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400"/>
              <a:t>Kátia</a:t>
            </a:r>
            <a:r>
              <a:rPr sz="1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400"/>
              <a:t>Cilene</a:t>
            </a:r>
            <a:r>
              <a:rPr sz="1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400"/>
              <a:t>de</a:t>
            </a:r>
            <a:r>
              <a:rPr sz="1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400"/>
              <a:t>Mello</a:t>
            </a:r>
            <a:r>
              <a:rPr sz="1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400"/>
              <a:t>Franc</a:t>
            </a:r>
            <a:r>
              <a:t>o</a:t>
            </a:r>
          </a:p>
        </p:txBody>
      </p:sp>
      <p:sp>
        <p:nvSpPr>
          <p:cNvPr id="133" name="TextBox 1"/>
          <p:cNvSpPr txBox="1"/>
          <p:nvPr/>
        </p:nvSpPr>
        <p:spPr>
          <a:xfrm>
            <a:off x="8445500" y="6451600"/>
            <a:ext cx="588374" cy="13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00"/>
              </a:lnSpc>
              <a:defRPr sz="11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PUC-SP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6033" y="-393431"/>
            <a:ext cx="9931401" cy="744855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3" name="Freeform 3"/>
          <p:cNvSpPr/>
          <p:nvPr/>
        </p:nvSpPr>
        <p:spPr>
          <a:xfrm>
            <a:off x="0" y="1124711"/>
            <a:ext cx="2915793" cy="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4" name="TextBox 1"/>
          <p:cNvSpPr txBox="1"/>
          <p:nvPr/>
        </p:nvSpPr>
        <p:spPr>
          <a:xfrm>
            <a:off x="453460" y="431800"/>
            <a:ext cx="4034056" cy="5798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Breve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Histórico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29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Brasil,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vários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órgãos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auxiliam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empresas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elaboração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estratégias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solução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problemas,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utilizando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inclusive,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sistema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recompensa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colaboradores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pela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participação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nas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pesquisas.</a:t>
            </a:r>
          </a:p>
          <a:p>
            <a:pPr>
              <a:lnSpc>
                <a:spcPts val="1000"/>
              </a:lnSpc>
            </a:pP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32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Pode-se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destacar:</a:t>
            </a:r>
          </a:p>
          <a:p>
            <a:pPr>
              <a:lnSpc>
                <a:spcPts val="1000"/>
              </a:lnSpc>
            </a:pP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900"/>
              </a:lnSpc>
              <a:tabLst>
                <a:tab pos="63500" algn="l"/>
              </a:tabLst>
            </a:pPr>
            <a:r>
              <a:t>	</a:t>
            </a:r>
            <a:r>
              <a:rPr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IBOPE,</a:t>
            </a:r>
            <a:r>
              <a:rPr sz="2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IBGE,</a:t>
            </a:r>
            <a:r>
              <a:rPr sz="2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SPHINX</a:t>
            </a:r>
          </a:p>
          <a:p>
            <a:pPr>
              <a:lnSpc>
                <a:spcPts val="2500"/>
              </a:lnSpc>
              <a:tabLst>
                <a:tab pos="63500" algn="l"/>
              </a:tabLst>
            </a:pPr>
            <a:r>
              <a:t>	</a:t>
            </a:r>
            <a:r>
              <a:rPr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Fundação</a:t>
            </a:r>
            <a:r>
              <a:rPr sz="2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Carlos</a:t>
            </a:r>
            <a:r>
              <a:rPr sz="2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Chagas...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9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2641600"/>
            <a:ext cx="4838700" cy="1917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203200"/>
            <a:ext cx="800100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6680200"/>
            <a:ext cx="10795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extBox 1"/>
          <p:cNvSpPr txBox="1"/>
          <p:nvPr/>
        </p:nvSpPr>
        <p:spPr>
          <a:xfrm>
            <a:off x="2489200" y="2908300"/>
            <a:ext cx="3851666" cy="1256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6223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Finalidades</a:t>
            </a:r>
          </a:p>
          <a:p>
            <a:pPr>
              <a:lnSpc>
                <a:spcPts val="5200"/>
              </a:lnSpc>
              <a:tabLst>
                <a:tab pos="622300" algn="l"/>
              </a:tabLst>
            </a:pPr>
            <a:r>
              <a:t>	</a:t>
            </a:r>
            <a:r>
              <a: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sz="4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Survey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TextBox 1"/>
          <p:cNvSpPr txBox="1"/>
          <p:nvPr/>
        </p:nvSpPr>
        <p:spPr>
          <a:xfrm>
            <a:off x="414640" y="499549"/>
            <a:ext cx="7429824" cy="236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  <a:tab pos="3530600" algn="l"/>
                <a:tab pos="36068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</a:t>
            </a:r>
            <a:r>
              <a:rPr b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Finalidades</a:t>
            </a:r>
            <a:r>
              <a:rPr b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do</a:t>
            </a:r>
            <a:r>
              <a:rPr b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Survey</a:t>
            </a:r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2900"/>
              </a:lnSpc>
              <a:tabLst>
                <a:tab pos="63500" algn="l"/>
                <a:tab pos="3530600" algn="l"/>
                <a:tab pos="3606800" algn="l"/>
              </a:tabLst>
            </a:pPr>
            <a:r>
              <a:rPr dirty="0"/>
              <a:t>	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tipo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survey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pode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das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três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finalidades</a:t>
            </a:r>
            <a:endParaRPr sz="22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400"/>
              </a:lnSpc>
              <a:tabLst>
                <a:tab pos="63500" algn="l"/>
                <a:tab pos="3530600" algn="l"/>
                <a:tab pos="3606800" algn="l"/>
              </a:tabLst>
            </a:pPr>
            <a:r>
              <a:rPr dirty="0"/>
              <a:t>	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(BABBIE,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1999;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FREITAS,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2000;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MAY,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2004):</a:t>
            </a:r>
          </a:p>
          <a:p>
            <a:pPr>
              <a:lnSpc>
                <a:spcPts val="1000"/>
              </a:lnSpc>
            </a:pPr>
            <a:endParaRPr sz="12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2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300"/>
              </a:lnSpc>
              <a:tabLst>
                <a:tab pos="63500" algn="l"/>
                <a:tab pos="3530600" algn="l"/>
                <a:tab pos="3606800" algn="l"/>
              </a:tabLst>
            </a:pPr>
            <a:r>
              <a:rPr dirty="0"/>
              <a:t>		</a:t>
            </a:r>
            <a:r>
              <a:rPr sz="1900" b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Quanto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b="1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aos</a:t>
            </a:r>
            <a:endParaRPr sz="1900" b="1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>
              <a:lnSpc>
                <a:spcPts val="2300"/>
              </a:lnSpc>
              <a:tabLst>
                <a:tab pos="63500" algn="l"/>
                <a:tab pos="3530600" algn="l"/>
                <a:tab pos="3606800" algn="l"/>
              </a:tabLst>
            </a:pPr>
            <a:r>
              <a:rPr dirty="0"/>
              <a:t>			</a:t>
            </a:r>
            <a:r>
              <a:rPr sz="1900" b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19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TextBox 1"/>
          <p:cNvSpPr txBox="1"/>
          <p:nvPr/>
        </p:nvSpPr>
        <p:spPr>
          <a:xfrm>
            <a:off x="734484" y="3817575"/>
            <a:ext cx="2096691" cy="2186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200"/>
              </a:lnSpc>
              <a:tabLst>
                <a:tab pos="50800" algn="l"/>
                <a:tab pos="114300" algn="l"/>
                <a:tab pos="152400" algn="l"/>
                <a:tab pos="190500" algn="l"/>
                <a:tab pos="749300" algn="l"/>
              </a:tabLst>
            </a:pPr>
            <a:r>
              <a:rPr dirty="0"/>
              <a:t>			</a:t>
            </a:r>
            <a:r>
              <a:rPr sz="1900" b="1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EXPLORAÇÃO</a:t>
            </a:r>
          </a:p>
          <a:p>
            <a:pPr>
              <a:lnSpc>
                <a:spcPts val="1000"/>
              </a:lnSpc>
            </a:pPr>
            <a:endParaRPr sz="1900" b="1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600"/>
              </a:lnSpc>
              <a:tabLst>
                <a:tab pos="50800" algn="l"/>
                <a:tab pos="114300" algn="l"/>
                <a:tab pos="152400" algn="l"/>
                <a:tab pos="190500" algn="l"/>
                <a:tab pos="749300" algn="l"/>
              </a:tabLst>
            </a:pPr>
            <a:r>
              <a:rPr dirty="0"/>
              <a:t>				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Têm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como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sz="16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900"/>
              </a:lnSpc>
              <a:tabLst>
                <a:tab pos="50800" algn="l"/>
                <a:tab pos="114300" algn="l"/>
                <a:tab pos="152400" algn="l"/>
                <a:tab pos="190500" algn="l"/>
                <a:tab pos="749300" algn="l"/>
              </a:tabLst>
            </a:pPr>
            <a:r>
              <a:rPr dirty="0"/>
              <a:t>				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proporcionar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maior</a:t>
            </a:r>
            <a:endParaRPr sz="16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900"/>
              </a:lnSpc>
              <a:tabLst>
                <a:tab pos="50800" algn="l"/>
                <a:tab pos="114300" algn="l"/>
                <a:tab pos="152400" algn="l"/>
                <a:tab pos="190500" algn="l"/>
                <a:tab pos="749300" algn="l"/>
              </a:tabLst>
            </a:pPr>
            <a:r>
              <a:rPr dirty="0"/>
              <a:t>		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familiaridade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como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</a:p>
          <a:p>
            <a:pPr>
              <a:lnSpc>
                <a:spcPts val="1900"/>
              </a:lnSpc>
              <a:tabLst>
                <a:tab pos="50800" algn="l"/>
                <a:tab pos="114300" algn="l"/>
                <a:tab pos="152400" algn="l"/>
                <a:tab pos="190500" algn="l"/>
                <a:tab pos="749300" algn="l"/>
              </a:tabLst>
              <a:defRPr sz="16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problema</a:t>
            </a:r>
            <a:r>
              <a:rPr dirty="0"/>
              <a:t>,</a:t>
            </a:r>
            <a:r>
              <a:rPr i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com</a:t>
            </a:r>
            <a:r>
              <a:rPr i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vistas</a:t>
            </a:r>
            <a:r>
              <a:rPr i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a</a:t>
            </a:r>
          </a:p>
          <a:p>
            <a:pPr>
              <a:lnSpc>
                <a:spcPts val="1900"/>
              </a:lnSpc>
              <a:tabLst>
                <a:tab pos="50800" algn="l"/>
                <a:tab pos="114300" algn="l"/>
                <a:tab pos="152400" algn="l"/>
                <a:tab pos="190500" algn="l"/>
                <a:tab pos="749300" algn="l"/>
              </a:tabLst>
            </a:pPr>
            <a:r>
              <a:rPr dirty="0"/>
              <a:t>	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torná</a:t>
            </a:r>
            <a:r>
              <a:rPr sz="16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-lo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explícito</a:t>
            </a:r>
            <a:endParaRPr sz="16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900"/>
              </a:lnSpc>
              <a:tabLst>
                <a:tab pos="50800" algn="l"/>
                <a:tab pos="114300" algn="l"/>
                <a:tab pos="152400" algn="l"/>
                <a:tab pos="190500" algn="l"/>
                <a:tab pos="749300" algn="l"/>
              </a:tabLst>
              <a:defRPr sz="16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ou</a:t>
            </a:r>
            <a:r>
              <a:rPr i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o</a:t>
            </a:r>
            <a:r>
              <a:rPr i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aprimoramento</a:t>
            </a:r>
            <a:r>
              <a:rPr i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de</a:t>
            </a:r>
          </a:p>
          <a:p>
            <a:pPr>
              <a:lnSpc>
                <a:spcPts val="1900"/>
              </a:lnSpc>
              <a:tabLst>
                <a:tab pos="50800" algn="l"/>
                <a:tab pos="114300" algn="l"/>
                <a:tab pos="152400" algn="l"/>
                <a:tab pos="190500" algn="l"/>
                <a:tab pos="749300" algn="l"/>
              </a:tabLst>
            </a:pPr>
            <a:r>
              <a:rPr dirty="0"/>
              <a:t>					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ideias</a:t>
            </a:r>
            <a:r>
              <a:rPr sz="16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210" name="TextBox 1"/>
          <p:cNvSpPr txBox="1"/>
          <p:nvPr/>
        </p:nvSpPr>
        <p:spPr>
          <a:xfrm>
            <a:off x="6318911" y="3817575"/>
            <a:ext cx="2334848" cy="2205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200"/>
              </a:lnSpc>
              <a:tabLst>
                <a:tab pos="25400" algn="l"/>
                <a:tab pos="139700" algn="l"/>
                <a:tab pos="190500" algn="l"/>
                <a:tab pos="266700" algn="l"/>
                <a:tab pos="482600" algn="l"/>
                <a:tab pos="571500" algn="l"/>
                <a:tab pos="1803400" algn="l"/>
              </a:tabLst>
            </a:pPr>
            <a:r>
              <a:rPr dirty="0"/>
              <a:t>				</a:t>
            </a:r>
            <a:r>
              <a:rPr sz="1900" b="1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EXPLICAÇÃO</a:t>
            </a:r>
          </a:p>
          <a:p>
            <a:pPr>
              <a:lnSpc>
                <a:spcPts val="1000"/>
              </a:lnSpc>
            </a:pPr>
            <a:endParaRPr sz="1900" b="1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600"/>
              </a:lnSpc>
              <a:tabLst>
                <a:tab pos="25400" algn="l"/>
                <a:tab pos="139700" algn="l"/>
                <a:tab pos="190500" algn="l"/>
                <a:tab pos="266700" algn="l"/>
                <a:tab pos="482600" algn="l"/>
                <a:tab pos="571500" algn="l"/>
                <a:tab pos="1803400" algn="l"/>
              </a:tabLst>
              <a:defRPr sz="16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Têm</a:t>
            </a:r>
            <a:r>
              <a:rPr i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como</a:t>
            </a:r>
            <a:r>
              <a:rPr i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preocupação</a:t>
            </a:r>
            <a:endParaRPr dirty="0"/>
          </a:p>
          <a:p>
            <a:pPr>
              <a:lnSpc>
                <a:spcPts val="1900"/>
              </a:lnSpc>
              <a:tabLst>
                <a:tab pos="25400" algn="l"/>
                <a:tab pos="139700" algn="l"/>
                <a:tab pos="190500" algn="l"/>
                <a:tab pos="266700" algn="l"/>
                <a:tab pos="482600" algn="l"/>
                <a:tab pos="571500" algn="l"/>
                <a:tab pos="1803400" algn="l"/>
              </a:tabLst>
            </a:pPr>
            <a:r>
              <a:rPr dirty="0"/>
              <a:t>			</a:t>
            </a:r>
            <a:r>
              <a:rPr sz="16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identificar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endParaRPr sz="16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900"/>
              </a:lnSpc>
              <a:tabLst>
                <a:tab pos="25400" algn="l"/>
                <a:tab pos="139700" algn="l"/>
                <a:tab pos="190500" algn="l"/>
                <a:tab pos="266700" algn="l"/>
                <a:tab pos="482600" algn="l"/>
                <a:tab pos="571500" algn="l"/>
                <a:tab pos="1803400" algn="l"/>
              </a:tabLst>
            </a:pPr>
            <a:r>
              <a:rPr dirty="0"/>
              <a:t>	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fatores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determinam</a:t>
            </a:r>
            <a:endParaRPr sz="16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900"/>
              </a:lnSpc>
              <a:tabLst>
                <a:tab pos="25400" algn="l"/>
                <a:tab pos="139700" algn="l"/>
                <a:tab pos="190500" algn="l"/>
                <a:tab pos="266700" algn="l"/>
                <a:tab pos="482600" algn="l"/>
                <a:tab pos="571500" algn="l"/>
                <a:tab pos="1803400" algn="l"/>
              </a:tabLst>
            </a:pPr>
            <a:r>
              <a:rPr dirty="0"/>
              <a:t>		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contribuem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  <a:p>
            <a:pPr>
              <a:lnSpc>
                <a:spcPts val="1900"/>
              </a:lnSpc>
              <a:tabLst>
                <a:tab pos="25400" algn="l"/>
                <a:tab pos="139700" algn="l"/>
                <a:tab pos="190500" algn="l"/>
                <a:tab pos="266700" algn="l"/>
                <a:tab pos="482600" algn="l"/>
                <a:tab pos="571500" algn="l"/>
                <a:tab pos="1803400" algn="l"/>
              </a:tabLst>
            </a:pPr>
            <a:r>
              <a:rPr dirty="0"/>
              <a:t>					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ocorrência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</a:p>
          <a:p>
            <a:pPr>
              <a:lnSpc>
                <a:spcPts val="1900"/>
              </a:lnSpc>
              <a:tabLst>
                <a:tab pos="25400" algn="l"/>
                <a:tab pos="139700" algn="l"/>
                <a:tab pos="190500" algn="l"/>
                <a:tab pos="266700" algn="l"/>
                <a:tab pos="482600" algn="l"/>
                <a:tab pos="571500" algn="l"/>
                <a:tab pos="1803400" algn="l"/>
              </a:tabLst>
            </a:pPr>
            <a:r>
              <a:rPr dirty="0"/>
              <a:t>					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determinados</a:t>
            </a:r>
            <a:endParaRPr sz="16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900"/>
              </a:lnSpc>
              <a:tabLst>
                <a:tab pos="25400" algn="l"/>
                <a:tab pos="139700" algn="l"/>
                <a:tab pos="190500" algn="l"/>
                <a:tab pos="266700" algn="l"/>
                <a:tab pos="482600" algn="l"/>
                <a:tab pos="571500" algn="l"/>
                <a:tab pos="1803400" algn="l"/>
              </a:tabLst>
            </a:pPr>
            <a:r>
              <a:rPr dirty="0"/>
              <a:t>						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fenômenos</a:t>
            </a:r>
            <a:r>
              <a:rPr sz="16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211" name="TextBox 1"/>
          <p:cNvSpPr txBox="1"/>
          <p:nvPr/>
        </p:nvSpPr>
        <p:spPr>
          <a:xfrm>
            <a:off x="3516342" y="4268437"/>
            <a:ext cx="2181028" cy="2186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200"/>
              </a:lnSpc>
              <a:tabLst>
                <a:tab pos="76200" algn="l"/>
                <a:tab pos="101600" algn="l"/>
                <a:tab pos="215900" algn="l"/>
                <a:tab pos="317500" algn="l"/>
                <a:tab pos="406400" algn="l"/>
                <a:tab pos="635000" algn="l"/>
              </a:tabLst>
            </a:pPr>
            <a:r>
              <a:rPr dirty="0"/>
              <a:t>				</a:t>
            </a:r>
            <a:r>
              <a:rPr sz="1900" b="1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DESCRIÇÃO</a:t>
            </a:r>
          </a:p>
          <a:p>
            <a:pPr>
              <a:lnSpc>
                <a:spcPts val="1000"/>
              </a:lnSpc>
            </a:pPr>
            <a:endParaRPr sz="1900" b="1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600"/>
              </a:lnSpc>
              <a:tabLst>
                <a:tab pos="76200" algn="l"/>
                <a:tab pos="101600" algn="l"/>
                <a:tab pos="215900" algn="l"/>
                <a:tab pos="317500" algn="l"/>
                <a:tab pos="406400" algn="l"/>
                <a:tab pos="635000" algn="l"/>
              </a:tabLst>
            </a:pPr>
            <a:r>
              <a:rPr dirty="0"/>
              <a:t>			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Têm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como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sz="16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900"/>
              </a:lnSpc>
              <a:tabLst>
                <a:tab pos="76200" algn="l"/>
                <a:tab pos="101600" algn="l"/>
                <a:tab pos="215900" algn="l"/>
                <a:tab pos="317500" algn="l"/>
                <a:tab pos="406400" algn="l"/>
                <a:tab pos="635000" algn="l"/>
              </a:tabLst>
            </a:pPr>
            <a:r>
              <a:rPr dirty="0"/>
              <a:t>	</a:t>
            </a:r>
            <a:r>
              <a:rPr sz="16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primordial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descrição</a:t>
            </a:r>
            <a:endParaRPr sz="16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900"/>
              </a:lnSpc>
              <a:tabLst>
                <a:tab pos="76200" algn="l"/>
                <a:tab pos="101600" algn="l"/>
                <a:tab pos="215900" algn="l"/>
                <a:tab pos="317500" algn="l"/>
                <a:tab pos="406400" algn="l"/>
                <a:tab pos="635000" algn="l"/>
              </a:tabLst>
              <a:defRPr sz="16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das</a:t>
            </a:r>
            <a:r>
              <a:rPr i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características</a:t>
            </a:r>
            <a:r>
              <a:rPr i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dirty="0"/>
              <a:t>de</a:t>
            </a:r>
          </a:p>
          <a:p>
            <a:pPr>
              <a:lnSpc>
                <a:spcPts val="1900"/>
              </a:lnSpc>
              <a:tabLst>
                <a:tab pos="76200" algn="l"/>
                <a:tab pos="101600" algn="l"/>
                <a:tab pos="215900" algn="l"/>
                <a:tab pos="317500" algn="l"/>
                <a:tab pos="406400" algn="l"/>
                <a:tab pos="635000" algn="l"/>
              </a:tabLst>
              <a:defRPr sz="16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determinado</a:t>
            </a:r>
            <a:r>
              <a:rPr i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fenômeno</a:t>
            </a:r>
            <a:r>
              <a:rPr dirty="0"/>
              <a:t>,</a:t>
            </a:r>
          </a:p>
          <a:p>
            <a:pPr>
              <a:lnSpc>
                <a:spcPts val="1900"/>
              </a:lnSpc>
              <a:tabLst>
                <a:tab pos="76200" algn="l"/>
                <a:tab pos="101600" algn="l"/>
                <a:tab pos="215900" algn="l"/>
                <a:tab pos="317500" algn="l"/>
                <a:tab pos="406400" algn="l"/>
                <a:tab pos="635000" algn="l"/>
              </a:tabLst>
            </a:pPr>
            <a:r>
              <a:rPr dirty="0"/>
              <a:t>		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estabelecimento</a:t>
            </a:r>
            <a:endParaRPr sz="16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900"/>
              </a:lnSpc>
              <a:tabLst>
                <a:tab pos="76200" algn="l"/>
                <a:tab pos="101600" algn="l"/>
                <a:tab pos="215900" algn="l"/>
                <a:tab pos="317500" algn="l"/>
                <a:tab pos="406400" algn="l"/>
                <a:tab pos="635000" algn="l"/>
              </a:tabLst>
            </a:pPr>
            <a:r>
              <a:rPr dirty="0"/>
              <a:t>					</a:t>
            </a:r>
            <a:r>
              <a:rPr sz="16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relações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</a:p>
          <a:p>
            <a:pPr>
              <a:lnSpc>
                <a:spcPts val="1900"/>
              </a:lnSpc>
              <a:tabLst>
                <a:tab pos="76200" algn="l"/>
                <a:tab pos="101600" algn="l"/>
                <a:tab pos="215900" algn="l"/>
                <a:tab pos="317500" algn="l"/>
                <a:tab pos="406400" algn="l"/>
                <a:tab pos="635000" algn="l"/>
              </a:tabLst>
            </a:pPr>
            <a:r>
              <a:rPr dirty="0"/>
              <a:t>						</a:t>
            </a:r>
            <a:r>
              <a:rPr sz="16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variáveis</a:t>
            </a:r>
            <a:r>
              <a:rPr sz="16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212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103" y="200792"/>
            <a:ext cx="700747" cy="872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5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1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565400"/>
            <a:ext cx="4470400" cy="1917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203200"/>
            <a:ext cx="800100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6680200"/>
            <a:ext cx="10795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1"/>
          <p:cNvSpPr txBox="1"/>
          <p:nvPr/>
        </p:nvSpPr>
        <p:spPr>
          <a:xfrm>
            <a:off x="2679700" y="2832100"/>
            <a:ext cx="3487688" cy="1256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4445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Desenhos</a:t>
            </a:r>
          </a:p>
          <a:p>
            <a:pPr>
              <a:lnSpc>
                <a:spcPts val="5200"/>
              </a:lnSpc>
              <a:tabLst>
                <a:tab pos="444500" algn="l"/>
              </a:tabLst>
            </a:pPr>
            <a:r>
              <a:t>	</a:t>
            </a:r>
            <a:r>
              <a: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4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Survey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670591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5067"/>
            <a:ext cx="878461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TextBox 1"/>
          <p:cNvSpPr txBox="1"/>
          <p:nvPr/>
        </p:nvSpPr>
        <p:spPr>
          <a:xfrm>
            <a:off x="406400" y="431800"/>
            <a:ext cx="6219522" cy="60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Desenhos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Survey</a:t>
            </a:r>
          </a:p>
        </p:txBody>
      </p:sp>
      <p:sp>
        <p:nvSpPr>
          <p:cNvPr id="225" name="TextBox 1"/>
          <p:cNvSpPr txBox="1"/>
          <p:nvPr/>
        </p:nvSpPr>
        <p:spPr>
          <a:xfrm>
            <a:off x="674325" y="3111500"/>
            <a:ext cx="1165945" cy="74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200"/>
              </a:lnSpc>
              <a:tabLst>
                <a:tab pos="254000" algn="l"/>
              </a:tabLst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Desenhos</a:t>
            </a:r>
            <a:endParaRPr dirty="0"/>
          </a:p>
          <a:p>
            <a:pPr>
              <a:lnSpc>
                <a:spcPts val="2000"/>
              </a:lnSpc>
              <a:tabLst>
                <a:tab pos="254000" algn="l"/>
              </a:tabLst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de</a:t>
            </a:r>
            <a:r>
              <a:rPr b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Survey</a:t>
            </a:r>
          </a:p>
          <a:p>
            <a:pPr>
              <a:lnSpc>
                <a:spcPts val="1600"/>
              </a:lnSpc>
              <a:tabLst>
                <a:tab pos="254000" algn="l"/>
              </a:tabLst>
            </a:pPr>
            <a:r>
              <a:rPr dirty="0"/>
              <a:t>	</a:t>
            </a:r>
            <a:r>
              <a:rPr sz="7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(BABBIE,</a:t>
            </a:r>
            <a:r>
              <a:rPr sz="7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1999)</a:t>
            </a:r>
          </a:p>
        </p:txBody>
      </p:sp>
      <p:sp>
        <p:nvSpPr>
          <p:cNvPr id="226" name="TextBox 1"/>
          <p:cNvSpPr txBox="1"/>
          <p:nvPr/>
        </p:nvSpPr>
        <p:spPr>
          <a:xfrm>
            <a:off x="2383309" y="1797050"/>
            <a:ext cx="1550058" cy="212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000"/>
              </a:lnSpc>
              <a:tabLst>
                <a:tab pos="76200" algn="l"/>
              </a:tabLst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Interseccional</a:t>
            </a: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dirty="0"/>
              <a:t>	</a:t>
            </a:r>
            <a:r>
              <a:rPr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Longitudinal</a:t>
            </a:r>
          </a:p>
        </p:txBody>
      </p:sp>
      <p:sp>
        <p:nvSpPr>
          <p:cNvPr id="227" name="TextBox 1"/>
          <p:cNvSpPr txBox="1"/>
          <p:nvPr/>
        </p:nvSpPr>
        <p:spPr>
          <a:xfrm>
            <a:off x="2438400" y="4102100"/>
            <a:ext cx="1554634" cy="1320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300"/>
              </a:lnSpc>
              <a:tabLst>
                <a:tab pos="114300" algn="l"/>
                <a:tab pos="127000" algn="l"/>
                <a:tab pos="203200" algn="l"/>
                <a:tab pos="241300" algn="l"/>
                <a:tab pos="266700" algn="l"/>
                <a:tab pos="317500" algn="l"/>
                <a:tab pos="342900" algn="l"/>
              </a:tabLst>
            </a:pPr>
            <a:r>
              <a:t>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Quando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dados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são</a:t>
            </a:r>
          </a:p>
          <a:p>
            <a:pPr>
              <a:lnSpc>
                <a:spcPts val="1300"/>
              </a:lnSpc>
              <a:tabLst>
                <a:tab pos="114300" algn="l"/>
                <a:tab pos="127000" algn="l"/>
                <a:tab pos="203200" algn="l"/>
                <a:tab pos="241300" algn="l"/>
                <a:tab pos="266700" algn="l"/>
                <a:tab pos="317500" algn="l"/>
                <a:tab pos="342900" algn="l"/>
              </a:tabLst>
            </a:pPr>
            <a:r>
              <a:t>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coletados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</a:p>
          <a:p>
            <a:pPr>
              <a:lnSpc>
                <a:spcPts val="1300"/>
              </a:lnSpc>
              <a:tabLst>
                <a:tab pos="114300" algn="l"/>
                <a:tab pos="127000" algn="l"/>
                <a:tab pos="203200" algn="l"/>
                <a:tab pos="241300" algn="l"/>
                <a:tab pos="266700" algn="l"/>
                <a:tab pos="317500" algn="l"/>
                <a:tab pos="342900" algn="l"/>
              </a:tabLst>
            </a:pPr>
            <a:r>
              <a:t>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tempos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diferentes,</a:t>
            </a:r>
          </a:p>
          <a:p>
            <a:pPr>
              <a:lnSpc>
                <a:spcPts val="1300"/>
              </a:lnSpc>
              <a:tabLst>
                <a:tab pos="114300" algn="l"/>
                <a:tab pos="127000" algn="l"/>
                <a:tab pos="203200" algn="l"/>
                <a:tab pos="241300" algn="l"/>
                <a:tab pos="266700" algn="l"/>
                <a:tab pos="317500" algn="l"/>
                <a:tab pos="342900" algn="l"/>
              </a:tabLst>
            </a:pPr>
            <a:r>
              <a:t>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relatam-se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</a:p>
          <a:p>
            <a:pPr>
              <a:lnSpc>
                <a:spcPts val="1300"/>
              </a:lnSpc>
              <a:tabLst>
                <a:tab pos="114300" algn="l"/>
                <a:tab pos="127000" algn="l"/>
                <a:tab pos="203200" algn="l"/>
                <a:tab pos="241300" algn="l"/>
                <a:tab pos="266700" algn="l"/>
                <a:tab pos="317500" algn="l"/>
                <a:tab pos="342900" algn="l"/>
              </a:tabLst>
            </a:pPr>
            <a:r>
              <a:t>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mudanças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</a:p>
          <a:p>
            <a:pPr>
              <a:lnSpc>
                <a:spcPts val="1300"/>
              </a:lnSpc>
              <a:tabLst>
                <a:tab pos="114300" algn="l"/>
                <a:tab pos="127000" algn="l"/>
                <a:tab pos="203200" algn="l"/>
                <a:tab pos="241300" algn="l"/>
                <a:tab pos="266700" algn="l"/>
                <a:tab pos="317500" algn="l"/>
                <a:tab pos="342900" algn="l"/>
              </a:tabLst>
            </a:pPr>
            <a:r>
              <a:t>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ocorrem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</a:p>
          <a:p>
            <a:pPr>
              <a:lnSpc>
                <a:spcPts val="1300"/>
              </a:lnSpc>
              <a:tabLst>
                <a:tab pos="114300" algn="l"/>
                <a:tab pos="127000" algn="l"/>
                <a:tab pos="203200" algn="l"/>
                <a:tab pos="241300" algn="l"/>
                <a:tab pos="266700" algn="l"/>
                <a:tab pos="317500" algn="l"/>
                <a:tab pos="342900" algn="l"/>
              </a:tabLst>
            </a:pPr>
            <a:r>
              <a:t>	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determinada</a:t>
            </a:r>
          </a:p>
          <a:p>
            <a:pPr>
              <a:lnSpc>
                <a:spcPts val="1300"/>
              </a:lnSpc>
              <a:tabLst>
                <a:tab pos="114300" algn="l"/>
                <a:tab pos="127000" algn="l"/>
                <a:tab pos="203200" algn="l"/>
                <a:tab pos="241300" algn="l"/>
                <a:tab pos="266700" algn="l"/>
                <a:tab pos="317500" algn="l"/>
                <a:tab pos="342900" algn="l"/>
              </a:tabLst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população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ou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amostra.</a:t>
            </a:r>
          </a:p>
        </p:txBody>
      </p:sp>
      <p:sp>
        <p:nvSpPr>
          <p:cNvPr id="228" name="TextBox 1"/>
          <p:cNvSpPr txBox="1"/>
          <p:nvPr/>
        </p:nvSpPr>
        <p:spPr>
          <a:xfrm>
            <a:off x="4383331" y="1639475"/>
            <a:ext cx="4618687" cy="2055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1400"/>
              </a:lnSpc>
              <a:tabLst>
                <a:tab pos="190500" algn="l"/>
                <a:tab pos="203200" algn="l"/>
                <a:tab pos="571500" algn="l"/>
                <a:tab pos="1498600" algn="l"/>
                <a:tab pos="1549400" algn="l"/>
                <a:tab pos="1600200" algn="l"/>
                <a:tab pos="1676400" algn="l"/>
                <a:tab pos="1816100" algn="l"/>
              </a:tabLst>
            </a:pPr>
            <a:r>
              <a:rPr dirty="0"/>
              <a:t>	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Quando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coleta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dados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endParaRPr sz="12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400"/>
              </a:lnSpc>
              <a:tabLst>
                <a:tab pos="190500" algn="l"/>
                <a:tab pos="203200" algn="l"/>
                <a:tab pos="571500" algn="l"/>
                <a:tab pos="1498600" algn="l"/>
                <a:tab pos="1549400" algn="l"/>
                <a:tab pos="1600200" algn="l"/>
                <a:tab pos="1676400" algn="l"/>
                <a:tab pos="1816100" algn="l"/>
              </a:tabLst>
            </a:pPr>
            <a:r>
              <a:rPr dirty="0"/>
              <a:t>		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dada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população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realizada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</a:p>
          <a:p>
            <a:pPr>
              <a:lnSpc>
                <a:spcPts val="1400"/>
              </a:lnSpc>
              <a:tabLst>
                <a:tab pos="190500" algn="l"/>
                <a:tab pos="203200" algn="l"/>
                <a:tab pos="571500" algn="l"/>
                <a:tab pos="1498600" algn="l"/>
                <a:tab pos="1549400" algn="l"/>
                <a:tab pos="1600200" algn="l"/>
                <a:tab pos="1676400" algn="l"/>
                <a:tab pos="1816100" algn="l"/>
              </a:tabLst>
            </a:pPr>
            <a:r>
              <a:rPr dirty="0"/>
              <a:t>			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único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intervalo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tempo.</a:t>
            </a:r>
          </a:p>
          <a:p>
            <a:pPr>
              <a:lnSpc>
                <a:spcPts val="1000"/>
              </a:lnSpc>
            </a:pPr>
            <a:endParaRPr sz="12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2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2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200"/>
              </a:lnSpc>
              <a:tabLst>
                <a:tab pos="190500" algn="l"/>
                <a:tab pos="203200" algn="l"/>
                <a:tab pos="571500" algn="l"/>
                <a:tab pos="1498600" algn="l"/>
                <a:tab pos="1549400" algn="l"/>
                <a:tab pos="1600200" algn="l"/>
                <a:tab pos="1676400" algn="l"/>
                <a:tab pos="1816100" algn="l"/>
              </a:tabLst>
            </a:pPr>
            <a:r>
              <a:rPr dirty="0"/>
              <a:t>							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Quando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população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geral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</a:p>
          <a:p>
            <a:pPr>
              <a:lnSpc>
                <a:spcPts val="1200"/>
              </a:lnSpc>
              <a:tabLst>
                <a:tab pos="190500" algn="l"/>
                <a:tab pos="203200" algn="l"/>
                <a:tab pos="571500" algn="l"/>
                <a:tab pos="1498600" algn="l"/>
                <a:tab pos="1549400" algn="l"/>
                <a:tab pos="1600200" algn="l"/>
                <a:tab pos="1676400" algn="l"/>
                <a:tab pos="1816100" algn="l"/>
              </a:tabLst>
            </a:pPr>
            <a:r>
              <a:rPr dirty="0"/>
              <a:t>						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amostrada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estudada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ocasiões</a:t>
            </a:r>
            <a:endParaRPr sz="12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200"/>
              </a:lnSpc>
              <a:tabLst>
                <a:tab pos="190500" algn="l"/>
                <a:tab pos="203200" algn="l"/>
                <a:tab pos="571500" algn="l"/>
                <a:tab pos="1498600" algn="l"/>
                <a:tab pos="1549400" algn="l"/>
                <a:tab pos="1600200" algn="l"/>
                <a:tab pos="1676400" algn="l"/>
                <a:tab pos="1816100" algn="l"/>
              </a:tabLst>
            </a:pPr>
            <a:r>
              <a:rPr dirty="0"/>
              <a:t>			</a:t>
            </a:r>
            <a:r>
              <a:rPr lang="pt-BR" dirty="0"/>
              <a:t>               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diferentes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Ainda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pessoa</a:t>
            </a:r>
            <a:r>
              <a:rPr lang="pt-BR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diferentes</a:t>
            </a:r>
            <a:r>
              <a:rPr lang="pt-BR" sz="1200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</a:t>
            </a:r>
            <a:r>
              <a:rPr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Tendênci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00"/>
              </a:lnSpc>
              <a:tabLst>
                <a:tab pos="190500" algn="l"/>
                <a:tab pos="203200" algn="l"/>
                <a:tab pos="571500" algn="l"/>
                <a:tab pos="1498600" algn="l"/>
                <a:tab pos="1549400" algn="l"/>
                <a:tab pos="1600200" algn="l"/>
                <a:tab pos="1676400" algn="l"/>
                <a:tab pos="1816100" algn="l"/>
              </a:tabLst>
            </a:pPr>
            <a:r>
              <a:rPr dirty="0"/>
              <a:t>					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sejam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estudadas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survey,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endParaRPr sz="12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200"/>
              </a:lnSpc>
              <a:tabLst>
                <a:tab pos="190500" algn="l"/>
                <a:tab pos="203200" algn="l"/>
                <a:tab pos="571500" algn="l"/>
                <a:tab pos="1498600" algn="l"/>
                <a:tab pos="1549400" algn="l"/>
                <a:tab pos="1600200" algn="l"/>
                <a:tab pos="1676400" algn="l"/>
                <a:tab pos="1816100" algn="l"/>
              </a:tabLst>
            </a:pPr>
            <a:r>
              <a:rPr dirty="0"/>
              <a:t>			</a:t>
            </a:r>
            <a:r>
              <a:rPr lang="pt-BR" dirty="0"/>
              <a:t>                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representa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mesma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população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1400"/>
              </a:lnSpc>
              <a:tabLst>
                <a:tab pos="190500" algn="l"/>
                <a:tab pos="203200" algn="l"/>
                <a:tab pos="571500" algn="l"/>
                <a:tab pos="1498600" algn="l"/>
                <a:tab pos="1549400" algn="l"/>
                <a:tab pos="1600200" algn="l"/>
                <a:tab pos="1676400" algn="l"/>
                <a:tab pos="1816100" algn="l"/>
              </a:tabLst>
            </a:pPr>
            <a:r>
              <a:rPr dirty="0"/>
              <a:t>					</a:t>
            </a:r>
            <a:r>
              <a:rPr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Ex.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Amostras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Formandos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1990,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1995,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2000.</a:t>
            </a:r>
          </a:p>
        </p:txBody>
      </p:sp>
      <p:sp>
        <p:nvSpPr>
          <p:cNvPr id="229" name="TextBox 1"/>
          <p:cNvSpPr txBox="1"/>
          <p:nvPr/>
        </p:nvSpPr>
        <p:spPr>
          <a:xfrm>
            <a:off x="4553632" y="4470400"/>
            <a:ext cx="667445" cy="1465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700"/>
              </a:lnSpc>
              <a:tabLst>
                <a:tab pos="38100" algn="l"/>
              </a:tabLst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Coorte</a:t>
            </a: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dirty="0"/>
              <a:t>	</a:t>
            </a:r>
            <a:r>
              <a:rPr sz="1600" b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Painel</a:t>
            </a:r>
            <a:endParaRPr sz="16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TextBox 1"/>
          <p:cNvSpPr txBox="1"/>
          <p:nvPr/>
        </p:nvSpPr>
        <p:spPr>
          <a:xfrm>
            <a:off x="5895975" y="4121150"/>
            <a:ext cx="2513907" cy="2196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1400"/>
              </a:lnSpc>
              <a:tabLst>
                <a:tab pos="50800" algn="l"/>
                <a:tab pos="139700" algn="l"/>
                <a:tab pos="228600" algn="l"/>
                <a:tab pos="241300" algn="l"/>
                <a:tab pos="393700" algn="l"/>
                <a:tab pos="406400" algn="l"/>
                <a:tab pos="482600" algn="l"/>
                <a:tab pos="2095500" algn="l"/>
              </a:tabLst>
            </a:pPr>
            <a:r>
              <a:rPr dirty="0"/>
              <a:t>		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Quando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mesma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população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</a:p>
          <a:p>
            <a:pPr>
              <a:lnSpc>
                <a:spcPts val="1500"/>
              </a:lnSpc>
              <a:tabLst>
                <a:tab pos="50800" algn="l"/>
                <a:tab pos="139700" algn="l"/>
                <a:tab pos="228600" algn="l"/>
                <a:tab pos="241300" algn="l"/>
                <a:tab pos="393700" algn="l"/>
                <a:tab pos="406400" algn="l"/>
                <a:tab pos="482600" algn="l"/>
                <a:tab pos="2095500" algn="l"/>
              </a:tabLst>
            </a:pPr>
            <a:r>
              <a:rPr dirty="0"/>
              <a:t>	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acompanhada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certo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período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</a:p>
          <a:p>
            <a:pPr>
              <a:lnSpc>
                <a:spcPts val="1400"/>
              </a:lnSpc>
              <a:tabLst>
                <a:tab pos="50800" algn="l"/>
                <a:tab pos="139700" algn="l"/>
                <a:tab pos="228600" algn="l"/>
                <a:tab pos="241300" algn="l"/>
                <a:tab pos="393700" algn="l"/>
                <a:tab pos="406400" algn="l"/>
                <a:tab pos="482600" algn="l"/>
                <a:tab pos="2095500" algn="l"/>
              </a:tabLst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tempo,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com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objetivo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se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analisar</a:t>
            </a:r>
            <a:endParaRPr dirty="0"/>
          </a:p>
          <a:p>
            <a:pPr>
              <a:lnSpc>
                <a:spcPts val="1500"/>
              </a:lnSpc>
              <a:tabLst>
                <a:tab pos="50800" algn="l"/>
                <a:tab pos="139700" algn="l"/>
                <a:tab pos="228600" algn="l"/>
                <a:tab pos="241300" algn="l"/>
                <a:tab pos="393700" algn="l"/>
                <a:tab pos="406400" algn="l"/>
                <a:tab pos="482600" algn="l"/>
                <a:tab pos="2095500" algn="l"/>
              </a:tabLst>
            </a:pPr>
            <a:r>
              <a:rPr dirty="0"/>
              <a:t>						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acontece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elas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1000"/>
              </a:lnSpc>
              <a:tabLst>
                <a:tab pos="50800" algn="l"/>
                <a:tab pos="139700" algn="l"/>
                <a:tab pos="228600" algn="l"/>
                <a:tab pos="241300" algn="l"/>
                <a:tab pos="393700" algn="l"/>
                <a:tab pos="406400" algn="l"/>
                <a:tab pos="482600" algn="l"/>
                <a:tab pos="2095500" algn="l"/>
              </a:tabLst>
            </a:pPr>
            <a:r>
              <a:rPr dirty="0"/>
              <a:t>				</a:t>
            </a:r>
            <a:r>
              <a:rPr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Ex.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Amostras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A,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Turma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1990.</a:t>
            </a:r>
          </a:p>
          <a:p>
            <a:pPr>
              <a:lnSpc>
                <a:spcPts val="1000"/>
              </a:lnSpc>
            </a:pP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800"/>
              </a:lnSpc>
              <a:tabLst>
                <a:tab pos="50800" algn="l"/>
                <a:tab pos="139700" algn="l"/>
                <a:tab pos="228600" algn="l"/>
                <a:tab pos="241300" algn="l"/>
                <a:tab pos="393700" algn="l"/>
                <a:tab pos="406400" algn="l"/>
                <a:tab pos="482600" algn="l"/>
                <a:tab pos="2095500" algn="l"/>
              </a:tabLst>
            </a:pPr>
            <a:r>
              <a:rPr dirty="0"/>
              <a:t>	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Quando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envolve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coleta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dados,</a:t>
            </a:r>
          </a:p>
          <a:p>
            <a:pPr>
              <a:lnSpc>
                <a:spcPts val="1300"/>
              </a:lnSpc>
              <a:tabLst>
                <a:tab pos="50800" algn="l"/>
                <a:tab pos="139700" algn="l"/>
                <a:tab pos="228600" algn="l"/>
                <a:tab pos="241300" algn="l"/>
                <a:tab pos="393700" algn="l"/>
                <a:tab pos="406400" algn="l"/>
                <a:tab pos="482600" algn="l"/>
                <a:tab pos="2095500" algn="l"/>
              </a:tabLst>
            </a:pPr>
            <a:r>
              <a:rPr dirty="0"/>
              <a:t>			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ao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longo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tempo,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mesma</a:t>
            </a:r>
            <a:endParaRPr sz="12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300"/>
              </a:lnSpc>
              <a:tabLst>
                <a:tab pos="50800" algn="l"/>
                <a:tab pos="139700" algn="l"/>
                <a:tab pos="228600" algn="l"/>
                <a:tab pos="241300" algn="l"/>
                <a:tab pos="393700" algn="l"/>
                <a:tab pos="406400" algn="l"/>
                <a:tab pos="482600" algn="l"/>
                <a:tab pos="2095500" algn="l"/>
              </a:tabLst>
            </a:pPr>
            <a:r>
              <a:rPr dirty="0"/>
              <a:t>					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respondentes</a:t>
            </a:r>
            <a:r>
              <a:rPr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1400"/>
              </a:lnSpc>
              <a:tabLst>
                <a:tab pos="50800" algn="l"/>
                <a:tab pos="139700" algn="l"/>
                <a:tab pos="228600" algn="l"/>
                <a:tab pos="241300" algn="l"/>
                <a:tab pos="393700" algn="l"/>
                <a:tab pos="406400" algn="l"/>
                <a:tab pos="482600" algn="l"/>
                <a:tab pos="2095500" algn="l"/>
              </a:tabLst>
            </a:pPr>
            <a:r>
              <a:rPr dirty="0"/>
              <a:t>							</a:t>
            </a:r>
            <a:r>
              <a:rPr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Ex.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Turma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1990.</a:t>
            </a:r>
            <a:r>
              <a:rPr dirty="0"/>
              <a:t>	</a:t>
            </a:r>
          </a:p>
        </p:txBody>
      </p:sp>
      <p:pic>
        <p:nvPicPr>
          <p:cNvPr id="231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973" y="283852"/>
            <a:ext cx="724318" cy="901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3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2806700"/>
            <a:ext cx="4838700" cy="124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203200"/>
            <a:ext cx="800100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6680200"/>
            <a:ext cx="10795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extBox 1"/>
          <p:cNvSpPr txBox="1"/>
          <p:nvPr/>
        </p:nvSpPr>
        <p:spPr>
          <a:xfrm>
            <a:off x="2489200" y="3048000"/>
            <a:ext cx="3881798" cy="60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Amostragem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2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3" name="Freeform 3"/>
          <p:cNvSpPr/>
          <p:nvPr/>
        </p:nvSpPr>
        <p:spPr>
          <a:xfrm>
            <a:off x="0" y="1124711"/>
            <a:ext cx="2915793" cy="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4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4889500" cy="1854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203200"/>
            <a:ext cx="800100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0" y="3568700"/>
            <a:ext cx="3822700" cy="297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500" y="6680200"/>
            <a:ext cx="10795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icture 3" descr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TextBox 1"/>
          <p:cNvSpPr txBox="1"/>
          <p:nvPr/>
        </p:nvSpPr>
        <p:spPr>
          <a:xfrm>
            <a:off x="469900" y="444500"/>
            <a:ext cx="6433518" cy="5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  <a:tab pos="762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Amostragem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3100"/>
              </a:lnSpc>
              <a:tabLst>
                <a:tab pos="63500" algn="l"/>
                <a:tab pos="76200" algn="l"/>
              </a:tabLst>
            </a:pPr>
            <a:r>
              <a:t>	</a:t>
            </a:r>
            <a:r>
              <a:rPr sz="2400" b="1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b="1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b="1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b="1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rPr>
              <a:t>amostragem?</a:t>
            </a:r>
          </a:p>
          <a:p>
            <a:pPr>
              <a:lnSpc>
                <a:spcPts val="1000"/>
              </a:lnSpc>
            </a:pPr>
            <a:endParaRPr sz="2400" b="1">
              <a:solidFill>
                <a:srgbClr val="FAC09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2400" b="1">
              <a:solidFill>
                <a:srgbClr val="FAC09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8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amostragem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técnica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obter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(parte)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população.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população,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vez,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conjunto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elementos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possuem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algumas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características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comum.</a:t>
            </a:r>
          </a:p>
          <a:p>
            <a:pPr>
              <a:lnSpc>
                <a:spcPts val="1000"/>
              </a:lnSpc>
            </a:pP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31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coleta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faz-se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necessária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quando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pretende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saber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informações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sobre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população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estudo.</a:t>
            </a:r>
          </a:p>
          <a:p>
            <a:pPr>
              <a:lnSpc>
                <a:spcPts val="1000"/>
              </a:lnSpc>
            </a:pP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30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amostragem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Probabilística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Não-probabilística.</a:t>
            </a:r>
          </a:p>
          <a:p>
            <a:pPr>
              <a:lnSpc>
                <a:spcPts val="14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(LAKATOS;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MARCONI,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2008).</a:t>
            </a:r>
          </a:p>
        </p:txBody>
      </p:sp>
      <p:pic>
        <p:nvPicPr>
          <p:cNvPr id="250" name="Imagem" descr="Image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7371" y="216346"/>
            <a:ext cx="713757" cy="888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4" name="Freeform 3"/>
          <p:cNvSpPr/>
          <p:nvPr/>
        </p:nvSpPr>
        <p:spPr>
          <a:xfrm>
            <a:off x="0" y="1124711"/>
            <a:ext cx="2915793" cy="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5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4889500" cy="1854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203200"/>
            <a:ext cx="800100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0" y="3568700"/>
            <a:ext cx="3822700" cy="297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500" y="6680200"/>
            <a:ext cx="10795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TextBox 1"/>
          <p:cNvSpPr txBox="1"/>
          <p:nvPr/>
        </p:nvSpPr>
        <p:spPr>
          <a:xfrm>
            <a:off x="457200" y="457200"/>
            <a:ext cx="4794362" cy="4934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  <a:tab pos="762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Amostragem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3100"/>
              </a:lnSpc>
              <a:tabLst>
                <a:tab pos="63500" algn="l"/>
                <a:tab pos="76200" algn="l"/>
              </a:tabLst>
            </a:pPr>
            <a:r>
              <a:t>	</a:t>
            </a:r>
            <a:r>
              <a:rPr sz="2400" b="1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rPr>
              <a:t>Amostragem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b="1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rPr>
              <a:t>Probabilística</a:t>
            </a:r>
          </a:p>
          <a:p>
            <a:pPr>
              <a:lnSpc>
                <a:spcPts val="1000"/>
              </a:lnSpc>
            </a:pPr>
            <a:endParaRPr sz="2400" b="1">
              <a:solidFill>
                <a:srgbClr val="FAC09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2400" b="1">
              <a:solidFill>
                <a:srgbClr val="FAC09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8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princípio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fundamenta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amostragem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probabilística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será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representativa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população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qual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foi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selecionada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todos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membros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população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tiverem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oportunidade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igual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serem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selecionados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</a:t>
            </a:r>
            <a:r>
              <a:rPr sz="11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(BABBIE,</a:t>
            </a:r>
            <a:r>
              <a:rPr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1999).</a:t>
            </a:r>
          </a:p>
          <a:p>
            <a:pPr>
              <a:lnSpc>
                <a:spcPts val="1000"/>
              </a:lnSpc>
            </a:pP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30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amostragem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Probabilística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tipos:</a:t>
            </a:r>
          </a:p>
        </p:txBody>
      </p:sp>
      <p:pic>
        <p:nvPicPr>
          <p:cNvPr id="262" name="Imagem" descr="Image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437" y="238498"/>
            <a:ext cx="769625" cy="9581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TextBox 1"/>
          <p:cNvSpPr txBox="1"/>
          <p:nvPr/>
        </p:nvSpPr>
        <p:spPr>
          <a:xfrm>
            <a:off x="431800" y="469900"/>
            <a:ext cx="4770054" cy="1681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3175000" algn="l"/>
                <a:tab pos="32385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</a:t>
            </a:r>
            <a:r>
              <a:rPr b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Amostragem</a:t>
            </a: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3200"/>
              </a:lnSpc>
              <a:tabLst>
                <a:tab pos="3175000" algn="l"/>
                <a:tab pos="3238500" algn="l"/>
              </a:tabLst>
            </a:pPr>
            <a:r>
              <a:rPr dirty="0"/>
              <a:t>		</a:t>
            </a:r>
            <a:r>
              <a:rPr sz="1900" b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Amostragem</a:t>
            </a:r>
            <a:endParaRPr sz="19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300"/>
              </a:lnSpc>
              <a:tabLst>
                <a:tab pos="3175000" algn="l"/>
                <a:tab pos="3238500" algn="l"/>
              </a:tabLst>
            </a:pPr>
            <a:r>
              <a:rPr dirty="0"/>
              <a:t>	</a:t>
            </a:r>
            <a:r>
              <a:rPr sz="1900" b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Probabilística</a:t>
            </a:r>
            <a:endParaRPr sz="19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TextBox 1"/>
          <p:cNvSpPr txBox="1"/>
          <p:nvPr/>
        </p:nvSpPr>
        <p:spPr>
          <a:xfrm>
            <a:off x="843979" y="2834184"/>
            <a:ext cx="1570088" cy="3401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0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Aleatória</a:t>
            </a:r>
            <a:endParaRPr dirty="0"/>
          </a:p>
          <a:p>
            <a:pPr>
              <a:lnSpc>
                <a:spcPts val="20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dirty="0"/>
              <a:t>	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Simples</a:t>
            </a:r>
          </a:p>
          <a:p>
            <a:pPr>
              <a:lnSpc>
                <a:spcPts val="1000"/>
              </a:lnSpc>
            </a:pP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7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dirty="0"/>
              <a:t>								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processo</a:t>
            </a: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6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dirty="0"/>
              <a:t>							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simples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</a:p>
          <a:p>
            <a:pPr>
              <a:lnSpc>
                <a:spcPts val="16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dirty="0"/>
              <a:t>					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unidade</a:t>
            </a: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6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dirty="0"/>
              <a:t>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amostral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antes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</a:p>
          <a:p>
            <a:pPr>
              <a:lnSpc>
                <a:spcPts val="16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dirty="0"/>
              <a:t>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tomada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igual</a:t>
            </a: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6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dirty="0"/>
              <a:t>	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probabilidade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</a:p>
          <a:p>
            <a:pPr>
              <a:lnSpc>
                <a:spcPts val="16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dirty="0"/>
              <a:t>		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pertencer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ela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16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dirty="0"/>
              <a:t>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Também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pode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</a:t>
            </a:r>
          </a:p>
          <a:p>
            <a:pPr>
              <a:lnSpc>
                <a:spcPts val="16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dirty="0"/>
              <a:t>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chamada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casual,</a:t>
            </a:r>
          </a:p>
          <a:p>
            <a:pPr>
              <a:lnSpc>
                <a:spcPts val="16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dirty="0"/>
              <a:t>				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randômica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6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dirty="0"/>
              <a:t>						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acidental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268" name="TextBox 1"/>
          <p:cNvSpPr txBox="1"/>
          <p:nvPr/>
        </p:nvSpPr>
        <p:spPr>
          <a:xfrm>
            <a:off x="2795339" y="2946400"/>
            <a:ext cx="1669009" cy="318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000"/>
              </a:lnSpc>
              <a:tabLst>
                <a:tab pos="266700" algn="l"/>
                <a:tab pos="279400" algn="l"/>
                <a:tab pos="381000" algn="l"/>
                <a:tab pos="406400" algn="l"/>
                <a:tab pos="431800" algn="l"/>
                <a:tab pos="520700" algn="l"/>
                <a:tab pos="546100" algn="l"/>
                <a:tab pos="571500" algn="l"/>
                <a:tab pos="635000" algn="l"/>
                <a:tab pos="698500" algn="l"/>
              </a:tabLst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Sistemática</a:t>
            </a: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600"/>
              </a:lnSpc>
              <a:tabLst>
                <a:tab pos="266700" algn="l"/>
                <a:tab pos="279400" algn="l"/>
                <a:tab pos="381000" algn="l"/>
                <a:tab pos="406400" algn="l"/>
                <a:tab pos="431800" algn="l"/>
                <a:tab pos="520700" algn="l"/>
                <a:tab pos="546100" algn="l"/>
                <a:tab pos="571500" algn="l"/>
                <a:tab pos="635000" algn="l"/>
                <a:tab pos="698500" algn="l"/>
              </a:tabLst>
            </a:pPr>
            <a:r>
              <a:rPr dirty="0"/>
              <a:t>		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aplicação</a:t>
            </a: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600"/>
              </a:lnSpc>
              <a:tabLst>
                <a:tab pos="266700" algn="l"/>
                <a:tab pos="279400" algn="l"/>
                <a:tab pos="381000" algn="l"/>
                <a:tab pos="406400" algn="l"/>
                <a:tab pos="431800" algn="l"/>
                <a:tab pos="520700" algn="l"/>
                <a:tab pos="546100" algn="l"/>
                <a:tab pos="571500" algn="l"/>
                <a:tab pos="635000" algn="l"/>
                <a:tab pos="698500" algn="l"/>
              </a:tabLst>
            </a:pPr>
            <a:r>
              <a:rPr dirty="0"/>
              <a:t>	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requer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  <a:p>
            <a:pPr>
              <a:lnSpc>
                <a:spcPts val="1600"/>
              </a:lnSpc>
              <a:tabLst>
                <a:tab pos="266700" algn="l"/>
                <a:tab pos="279400" algn="l"/>
                <a:tab pos="381000" algn="l"/>
                <a:tab pos="406400" algn="l"/>
                <a:tab pos="431800" algn="l"/>
                <a:tab pos="520700" algn="l"/>
                <a:tab pos="546100" algn="l"/>
                <a:tab pos="571500" algn="l"/>
                <a:tab pos="635000" algn="l"/>
                <a:tab pos="698500" algn="l"/>
              </a:tabLst>
            </a:pPr>
            <a:r>
              <a:rPr dirty="0"/>
              <a:t>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população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seja</a:t>
            </a: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600"/>
              </a:lnSpc>
              <a:tabLst>
                <a:tab pos="266700" algn="l"/>
                <a:tab pos="279400" algn="l"/>
                <a:tab pos="381000" algn="l"/>
                <a:tab pos="406400" algn="l"/>
                <a:tab pos="431800" algn="l"/>
                <a:tab pos="520700" algn="l"/>
                <a:tab pos="546100" algn="l"/>
                <a:tab pos="571500" algn="l"/>
                <a:tab pos="635000" algn="l"/>
                <a:tab pos="698500" algn="l"/>
              </a:tabLst>
            </a:pPr>
            <a:r>
              <a:rPr dirty="0"/>
              <a:t>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ordenada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modo</a:t>
            </a:r>
          </a:p>
          <a:p>
            <a:pPr>
              <a:lnSpc>
                <a:spcPts val="1600"/>
              </a:lnSpc>
              <a:tabLst>
                <a:tab pos="266700" algn="l"/>
                <a:tab pos="279400" algn="l"/>
                <a:tab pos="381000" algn="l"/>
                <a:tab pos="406400" algn="l"/>
                <a:tab pos="431800" algn="l"/>
                <a:tab pos="520700" algn="l"/>
                <a:tab pos="546100" algn="l"/>
                <a:tab pos="571500" algn="l"/>
                <a:tab pos="635000" algn="l"/>
                <a:tab pos="698500" algn="l"/>
              </a:tabLst>
            </a:pPr>
            <a:r>
              <a:rPr dirty="0"/>
              <a:t>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tal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</a:p>
          <a:p>
            <a:pPr>
              <a:lnSpc>
                <a:spcPts val="1600"/>
              </a:lnSpc>
              <a:tabLst>
                <a:tab pos="266700" algn="l"/>
                <a:tab pos="279400" algn="l"/>
                <a:tab pos="381000" algn="l"/>
                <a:tab pos="406400" algn="l"/>
                <a:tab pos="431800" algn="l"/>
                <a:tab pos="520700" algn="l"/>
                <a:tab pos="546100" algn="l"/>
                <a:tab pos="571500" algn="l"/>
                <a:tab pos="635000" algn="l"/>
                <a:tab pos="698500" algn="l"/>
              </a:tabLst>
            </a:pPr>
            <a:r>
              <a:rPr dirty="0"/>
              <a:t>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seus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elementos</a:t>
            </a: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600"/>
              </a:lnSpc>
              <a:tabLst>
                <a:tab pos="266700" algn="l"/>
                <a:tab pos="279400" algn="l"/>
                <a:tab pos="381000" algn="l"/>
                <a:tab pos="406400" algn="l"/>
                <a:tab pos="431800" algn="l"/>
                <a:tab pos="520700" algn="l"/>
                <a:tab pos="546100" algn="l"/>
                <a:tab pos="571500" algn="l"/>
                <a:tab pos="635000" algn="l"/>
                <a:tab pos="698500" algn="l"/>
              </a:tabLst>
            </a:pPr>
            <a:r>
              <a:rPr dirty="0"/>
              <a:t>				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possa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</a:t>
            </a:r>
          </a:p>
          <a:p>
            <a:pPr>
              <a:lnSpc>
                <a:spcPts val="1600"/>
              </a:lnSpc>
              <a:tabLst>
                <a:tab pos="266700" algn="l"/>
                <a:tab pos="279400" algn="l"/>
                <a:tab pos="381000" algn="l"/>
                <a:tab pos="406400" algn="l"/>
                <a:tab pos="431800" algn="l"/>
                <a:tab pos="520700" algn="l"/>
                <a:tab pos="546100" algn="l"/>
                <a:tab pos="571500" algn="l"/>
                <a:tab pos="635000" algn="l"/>
                <a:tab pos="698500" algn="l"/>
              </a:tabLst>
            </a:pPr>
            <a:r>
              <a:rPr dirty="0"/>
              <a:t>			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unicamente</a:t>
            </a: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600"/>
              </a:lnSpc>
              <a:tabLst>
                <a:tab pos="266700" algn="l"/>
                <a:tab pos="279400" algn="l"/>
                <a:tab pos="381000" algn="l"/>
                <a:tab pos="406400" algn="l"/>
                <a:tab pos="431800" algn="l"/>
                <a:tab pos="520700" algn="l"/>
                <a:tab pos="546100" algn="l"/>
                <a:tab pos="571500" algn="l"/>
                <a:tab pos="635000" algn="l"/>
                <a:tab pos="698500" algn="l"/>
              </a:tabLst>
            </a:pPr>
            <a:r>
              <a:rPr dirty="0"/>
              <a:t>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identificado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pela</a:t>
            </a:r>
          </a:p>
          <a:p>
            <a:pPr>
              <a:lnSpc>
                <a:spcPts val="1600"/>
              </a:lnSpc>
              <a:tabLst>
                <a:tab pos="266700" algn="l"/>
                <a:tab pos="279400" algn="l"/>
                <a:tab pos="381000" algn="l"/>
                <a:tab pos="406400" algn="l"/>
                <a:tab pos="431800" algn="l"/>
                <a:tab pos="520700" algn="l"/>
                <a:tab pos="546100" algn="l"/>
                <a:tab pos="571500" algn="l"/>
                <a:tab pos="635000" algn="l"/>
                <a:tab pos="698500" algn="l"/>
              </a:tabLst>
            </a:pPr>
            <a:r>
              <a:rPr dirty="0"/>
              <a:t>					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posição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269" name="TextBox 1"/>
          <p:cNvSpPr txBox="1"/>
          <p:nvPr/>
        </p:nvSpPr>
        <p:spPr>
          <a:xfrm>
            <a:off x="4890495" y="2952750"/>
            <a:ext cx="1744390" cy="328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0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Estratificada</a:t>
            </a: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8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dirty="0"/>
              <a:t>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Caracteriza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-se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pela</a:t>
            </a:r>
          </a:p>
          <a:p>
            <a:pPr>
              <a:lnSpc>
                <a:spcPts val="16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dirty="0"/>
              <a:t>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seleção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6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dirty="0"/>
              <a:t>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6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dirty="0"/>
              <a:t>			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subgrupo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</a:p>
          <a:p>
            <a:pPr>
              <a:lnSpc>
                <a:spcPts val="16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dirty="0"/>
              <a:t>				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população</a:t>
            </a: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6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dirty="0"/>
              <a:t>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considerada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6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dirty="0"/>
              <a:t>			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estratos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são</a:t>
            </a: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6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dirty="0"/>
              <a:t>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características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</a:p>
          <a:p>
            <a:pPr>
              <a:lnSpc>
                <a:spcPts val="16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dirty="0"/>
              <a:t>	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população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</a:p>
          <a:p>
            <a:pPr>
              <a:lnSpc>
                <a:spcPts val="16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dirty="0"/>
              <a:t>		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interessam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à</a:t>
            </a:r>
          </a:p>
          <a:p>
            <a:pPr>
              <a:lnSpc>
                <a:spcPts val="16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dirty="0"/>
              <a:t>					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270" name="TextBox 1"/>
          <p:cNvSpPr txBox="1"/>
          <p:nvPr/>
        </p:nvSpPr>
        <p:spPr>
          <a:xfrm>
            <a:off x="6774810" y="2838450"/>
            <a:ext cx="1858101" cy="3401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0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dirty="0"/>
              <a:t>						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</a:p>
          <a:p>
            <a:pPr>
              <a:lnSpc>
                <a:spcPts val="20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Conglomerados</a:t>
            </a: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7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dirty="0"/>
              <a:t>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Conglomerado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</a:p>
          <a:p>
            <a:pPr>
              <a:lnSpc>
                <a:spcPts val="16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dirty="0"/>
              <a:t>					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conjunto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</a:p>
          <a:p>
            <a:pPr>
              <a:lnSpc>
                <a:spcPts val="16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dirty="0"/>
              <a:t>					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unidades</a:t>
            </a: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6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dirty="0"/>
              <a:t>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elementares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</a:p>
          <a:p>
            <a:pPr>
              <a:lnSpc>
                <a:spcPts val="16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dirty="0"/>
              <a:t>				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população</a:t>
            </a: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6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dirty="0"/>
              <a:t>	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subgrupos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6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dirty="0"/>
              <a:t>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conglomerado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</a:p>
          <a:p>
            <a:pPr>
              <a:lnSpc>
                <a:spcPts val="16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dirty="0"/>
              <a:t>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visualizado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como</a:t>
            </a: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6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dirty="0"/>
              <a:t>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espécie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</a:p>
          <a:p>
            <a:pPr>
              <a:lnSpc>
                <a:spcPts val="16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dirty="0"/>
              <a:t>		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miniatura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</a:p>
          <a:p>
            <a:pPr>
              <a:lnSpc>
                <a:spcPts val="16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dirty="0"/>
              <a:t>							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população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271" name="TextBox 1"/>
          <p:cNvSpPr txBox="1"/>
          <p:nvPr/>
        </p:nvSpPr>
        <p:spPr>
          <a:xfrm>
            <a:off x="800100" y="6477000"/>
            <a:ext cx="1613967" cy="139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100"/>
              </a:lnSpc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(BABBIE,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1999;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MAY,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2004))</a:t>
            </a:r>
          </a:p>
        </p:txBody>
      </p:sp>
      <p:pic>
        <p:nvPicPr>
          <p:cNvPr id="272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928" y="247650"/>
            <a:ext cx="731013" cy="910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6" name="Freeform 3"/>
          <p:cNvSpPr/>
          <p:nvPr/>
        </p:nvSpPr>
        <p:spPr>
          <a:xfrm>
            <a:off x="0" y="1124711"/>
            <a:ext cx="2915793" cy="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7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5422900" cy="1854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203200"/>
            <a:ext cx="800100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0" y="3568700"/>
            <a:ext cx="3822700" cy="297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500" y="6680200"/>
            <a:ext cx="10795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icture 3" descr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TextBox 1"/>
          <p:cNvSpPr txBox="1"/>
          <p:nvPr/>
        </p:nvSpPr>
        <p:spPr>
          <a:xfrm>
            <a:off x="431800" y="482600"/>
            <a:ext cx="4691658" cy="4782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  <a:tab pos="762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Amostragem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3100"/>
              </a:lnSpc>
              <a:tabLst>
                <a:tab pos="63500" algn="l"/>
                <a:tab pos="76200" algn="l"/>
              </a:tabLst>
            </a:pPr>
            <a:r>
              <a:t>	</a:t>
            </a:r>
            <a:r>
              <a:rPr sz="2400" b="1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rPr>
              <a:t>Amostragem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b="1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rPr>
              <a:t>Não-Probabilística</a:t>
            </a:r>
          </a:p>
          <a:p>
            <a:pPr>
              <a:lnSpc>
                <a:spcPts val="1000"/>
              </a:lnSpc>
            </a:pPr>
            <a:endParaRPr sz="2400" b="1">
              <a:solidFill>
                <a:srgbClr val="FAC09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2400" b="1">
              <a:solidFill>
                <a:srgbClr val="FAC09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8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acordo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Babbie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(1999)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utiliza-se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amostragem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não-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probabilística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situações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amostragem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probabilística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seria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dispendiosa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demais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e/ou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quando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representatividade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exata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necessária.</a:t>
            </a:r>
          </a:p>
          <a:p>
            <a:pPr>
              <a:lnSpc>
                <a:spcPts val="1000"/>
              </a:lnSpc>
            </a:pP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8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principais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métodos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deste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tipo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amostragem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são:</a:t>
            </a:r>
          </a:p>
        </p:txBody>
      </p:sp>
      <p:pic>
        <p:nvPicPr>
          <p:cNvPr id="283" name="Imagem" descr="Image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2672" y="229542"/>
            <a:ext cx="703157" cy="875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2806700"/>
            <a:ext cx="4902200" cy="124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203200"/>
            <a:ext cx="800100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6680200"/>
            <a:ext cx="10795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" y="127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TextBox 1"/>
          <p:cNvSpPr txBox="1"/>
          <p:nvPr/>
        </p:nvSpPr>
        <p:spPr>
          <a:xfrm>
            <a:off x="2463800" y="3048000"/>
            <a:ext cx="3928995" cy="603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800"/>
              </a:lnSpc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Características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TextBox 1"/>
          <p:cNvSpPr txBox="1"/>
          <p:nvPr/>
        </p:nvSpPr>
        <p:spPr>
          <a:xfrm>
            <a:off x="444500" y="444500"/>
            <a:ext cx="5077663" cy="1694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2946400" algn="l"/>
                <a:tab pos="32893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Amostragem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2300"/>
              </a:lnSpc>
              <a:tabLst>
                <a:tab pos="2946400" algn="l"/>
                <a:tab pos="3289300" algn="l"/>
              </a:tabLst>
            </a:pPr>
            <a:r>
              <a:t>		</a:t>
            </a:r>
            <a:r>
              <a: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Amostragem</a:t>
            </a:r>
          </a:p>
          <a:p>
            <a:pPr>
              <a:lnSpc>
                <a:spcPts val="2300"/>
              </a:lnSpc>
              <a:tabLst>
                <a:tab pos="2946400" algn="l"/>
                <a:tab pos="3289300" algn="l"/>
              </a:tabLst>
            </a:pPr>
            <a:r>
              <a:t>	</a:t>
            </a:r>
            <a:r>
              <a: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Não-Probabilística</a:t>
            </a:r>
          </a:p>
        </p:txBody>
      </p:sp>
      <p:sp>
        <p:nvSpPr>
          <p:cNvPr id="288" name="TextBox 1"/>
          <p:cNvSpPr txBox="1"/>
          <p:nvPr/>
        </p:nvSpPr>
        <p:spPr>
          <a:xfrm>
            <a:off x="419100" y="2885613"/>
            <a:ext cx="1296021" cy="267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600"/>
              </a:lnSpc>
              <a:tabLst>
                <a:tab pos="279400" algn="l"/>
                <a:tab pos="292100" algn="l"/>
                <a:tab pos="355600" algn="l"/>
                <a:tab pos="381000" algn="l"/>
                <a:tab pos="406400" algn="l"/>
                <a:tab pos="723900" algn="l"/>
              </a:tabLst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Conveniência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800"/>
              </a:lnSpc>
              <a:tabLst>
                <a:tab pos="279400" algn="l"/>
                <a:tab pos="292100" algn="l"/>
                <a:tab pos="355600" algn="l"/>
                <a:tab pos="381000" algn="l"/>
                <a:tab pos="406400" algn="l"/>
                <a:tab pos="723900" algn="l"/>
              </a:tabLst>
            </a:pPr>
            <a:r>
              <a:t>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</a:p>
          <a:p>
            <a:pPr>
              <a:lnSpc>
                <a:spcPts val="1400"/>
              </a:lnSpc>
              <a:tabLst>
                <a:tab pos="279400" algn="l"/>
                <a:tab pos="292100" algn="l"/>
                <a:tab pos="355600" algn="l"/>
                <a:tab pos="381000" algn="l"/>
                <a:tab pos="406400" algn="l"/>
                <a:tab pos="723900" algn="l"/>
              </a:tabLst>
            </a:pPr>
            <a:r>
              <a:t>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participantes</a:t>
            </a:r>
          </a:p>
          <a:p>
            <a:pPr>
              <a:lnSpc>
                <a:spcPts val="1400"/>
              </a:lnSpc>
              <a:tabLst>
                <a:tab pos="279400" algn="l"/>
                <a:tab pos="292100" algn="l"/>
                <a:tab pos="355600" algn="l"/>
                <a:tab pos="381000" algn="l"/>
                <a:tab pos="406400" algn="l"/>
                <a:tab pos="723900" algn="l"/>
              </a:tabLst>
            </a:pPr>
            <a:r>
              <a:t>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são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escolhidos</a:t>
            </a:r>
          </a:p>
          <a:p>
            <a:pPr>
              <a:lnSpc>
                <a:spcPts val="1500"/>
              </a:lnSpc>
              <a:tabLst>
                <a:tab pos="279400" algn="l"/>
                <a:tab pos="292100" algn="l"/>
                <a:tab pos="355600" algn="l"/>
                <a:tab pos="381000" algn="l"/>
                <a:tab pos="406400" algn="l"/>
                <a:tab pos="723900" algn="l"/>
              </a:tabLst>
            </a:pPr>
            <a:r>
              <a:t>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estarem</a:t>
            </a:r>
          </a:p>
          <a:p>
            <a:pPr>
              <a:lnSpc>
                <a:spcPts val="1400"/>
              </a:lnSpc>
              <a:tabLst>
                <a:tab pos="279400" algn="l"/>
                <a:tab pos="292100" algn="l"/>
                <a:tab pos="355600" algn="l"/>
                <a:tab pos="381000" algn="l"/>
                <a:tab pos="406400" algn="l"/>
                <a:tab pos="723900" algn="l"/>
              </a:tabLst>
            </a:pPr>
            <a:r>
              <a:t>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disponíveis</a:t>
            </a:r>
          </a:p>
          <a:p>
            <a:pPr>
              <a:lnSpc>
                <a:spcPts val="1400"/>
              </a:lnSpc>
              <a:tabLst>
                <a:tab pos="279400" algn="l"/>
                <a:tab pos="292100" algn="l"/>
                <a:tab pos="355600" algn="l"/>
                <a:tab pos="381000" algn="l"/>
                <a:tab pos="406400" algn="l"/>
                <a:tab pos="723900" algn="l"/>
              </a:tabLst>
            </a:pPr>
            <a:r>
              <a:t>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participar</a:t>
            </a:r>
          </a:p>
          <a:p>
            <a:pPr>
              <a:lnSpc>
                <a:spcPts val="1500"/>
              </a:lnSpc>
              <a:tabLst>
                <a:tab pos="279400" algn="l"/>
                <a:tab pos="292100" algn="l"/>
                <a:tab pos="355600" algn="l"/>
                <a:tab pos="381000" algn="l"/>
                <a:tab pos="406400" algn="l"/>
                <a:tab pos="723900" algn="l"/>
              </a:tabLst>
            </a:pPr>
            <a:r>
              <a:t>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pesquisa.</a:t>
            </a:r>
          </a:p>
        </p:txBody>
      </p:sp>
      <p:sp>
        <p:nvSpPr>
          <p:cNvPr id="289" name="TextBox 1"/>
          <p:cNvSpPr txBox="1"/>
          <p:nvPr/>
        </p:nvSpPr>
        <p:spPr>
          <a:xfrm>
            <a:off x="1934492" y="2744470"/>
            <a:ext cx="1232521" cy="3136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Similaridade</a:t>
            </a:r>
          </a:p>
          <a:p>
            <a:pPr>
              <a:lnSpc>
                <a:spcPts val="17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t>	</a:t>
            </a:r>
            <a:r>
              <a: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Diferença</a:t>
            </a:r>
          </a:p>
          <a:p>
            <a:pPr>
              <a:lnSpc>
                <a:spcPts val="1000"/>
              </a:lnSpc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0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t>				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</a:p>
          <a:p>
            <a:pPr>
              <a:lnSpc>
                <a:spcPts val="14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t>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participantes</a:t>
            </a:r>
          </a:p>
          <a:p>
            <a:pPr>
              <a:lnSpc>
                <a:spcPts val="14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t>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são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escolhidos</a:t>
            </a:r>
          </a:p>
          <a:p>
            <a:pPr>
              <a:lnSpc>
                <a:spcPts val="15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t>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julgar-se</a:t>
            </a:r>
          </a:p>
          <a:p>
            <a:pPr>
              <a:lnSpc>
                <a:spcPts val="14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t>			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</a:p>
          <a:p>
            <a:pPr>
              <a:lnSpc>
                <a:spcPts val="14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t>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representam,</a:t>
            </a:r>
          </a:p>
          <a:p>
            <a:pPr>
              <a:lnSpc>
                <a:spcPts val="15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t>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situação</a:t>
            </a:r>
          </a:p>
          <a:p>
            <a:pPr>
              <a:lnSpc>
                <a:spcPts val="14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t>	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similar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ou,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</a:p>
          <a:p>
            <a:pPr>
              <a:lnSpc>
                <a:spcPts val="14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t>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inverso,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</a:p>
          <a:p>
            <a:pPr>
              <a:lnSpc>
                <a:spcPts val="14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t>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situação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muito</a:t>
            </a:r>
          </a:p>
          <a:p>
            <a:pPr>
              <a:lnSpc>
                <a:spcPts val="15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t>		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diferente.</a:t>
            </a:r>
          </a:p>
        </p:txBody>
      </p:sp>
      <p:sp>
        <p:nvSpPr>
          <p:cNvPr id="290" name="TextBox 1"/>
          <p:cNvSpPr txBox="1"/>
          <p:nvPr/>
        </p:nvSpPr>
        <p:spPr>
          <a:xfrm>
            <a:off x="3519946" y="2885613"/>
            <a:ext cx="1016621" cy="2936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  <a:tab pos="50800" algn="l"/>
                <a:tab pos="63500" algn="l"/>
                <a:tab pos="76200" algn="l"/>
                <a:tab pos="88900" algn="l"/>
                <a:tab pos="139700" algn="l"/>
                <a:tab pos="177800" algn="l"/>
                <a:tab pos="203200" algn="l"/>
                <a:tab pos="254000" algn="l"/>
                <a:tab pos="444500" algn="l"/>
              </a:tabLst>
            </a:pPr>
            <a:r>
              <a:t>	</a:t>
            </a:r>
            <a:r>
              <a: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Cotas</a:t>
            </a:r>
          </a:p>
          <a:p>
            <a:pPr>
              <a:lnSpc>
                <a:spcPts val="1000"/>
              </a:lnSpc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600"/>
              </a:lnSpc>
              <a:tabLst>
                <a:tab pos="25400" algn="l"/>
                <a:tab pos="50800" algn="l"/>
                <a:tab pos="63500" algn="l"/>
                <a:tab pos="76200" algn="l"/>
                <a:tab pos="88900" algn="l"/>
                <a:tab pos="139700" algn="l"/>
                <a:tab pos="177800" algn="l"/>
                <a:tab pos="203200" algn="l"/>
                <a:tab pos="254000" algn="l"/>
                <a:tab pos="444500" algn="l"/>
              </a:tabLst>
            </a:pPr>
            <a:r>
              <a:t>				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</a:p>
          <a:p>
            <a:pPr>
              <a:lnSpc>
                <a:spcPts val="1400"/>
              </a:lnSpc>
              <a:tabLst>
                <a:tab pos="25400" algn="l"/>
                <a:tab pos="50800" algn="l"/>
                <a:tab pos="63500" algn="l"/>
                <a:tab pos="76200" algn="l"/>
                <a:tab pos="88900" algn="l"/>
                <a:tab pos="139700" algn="l"/>
                <a:tab pos="177800" algn="l"/>
                <a:tab pos="203200" algn="l"/>
                <a:tab pos="254000" algn="l"/>
                <a:tab pos="444500" algn="l"/>
              </a:tabLst>
            </a:pPr>
            <a:r>
              <a:t>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participantes</a:t>
            </a:r>
          </a:p>
          <a:p>
            <a:pPr>
              <a:lnSpc>
                <a:spcPts val="1400"/>
              </a:lnSpc>
              <a:tabLst>
                <a:tab pos="25400" algn="l"/>
                <a:tab pos="50800" algn="l"/>
                <a:tab pos="63500" algn="l"/>
                <a:tab pos="76200" algn="l"/>
                <a:tab pos="88900" algn="l"/>
                <a:tab pos="139700" algn="l"/>
                <a:tab pos="177800" algn="l"/>
                <a:tab pos="203200" algn="l"/>
                <a:tab pos="254000" algn="l"/>
                <a:tab pos="444500" algn="l"/>
              </a:tabLst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são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escolhidos</a:t>
            </a:r>
          </a:p>
          <a:p>
            <a:pPr>
              <a:lnSpc>
                <a:spcPts val="1500"/>
              </a:lnSpc>
              <a:tabLst>
                <a:tab pos="25400" algn="l"/>
                <a:tab pos="50800" algn="l"/>
                <a:tab pos="63500" algn="l"/>
                <a:tab pos="76200" algn="l"/>
                <a:tab pos="88900" algn="l"/>
                <a:tab pos="139700" algn="l"/>
                <a:tab pos="177800" algn="l"/>
                <a:tab pos="203200" algn="l"/>
                <a:tab pos="254000" algn="l"/>
                <a:tab pos="444500" algn="l"/>
              </a:tabLst>
            </a:pPr>
            <a:r>
              <a:t>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proporcional-</a:t>
            </a:r>
          </a:p>
          <a:p>
            <a:pPr>
              <a:lnSpc>
                <a:spcPts val="1400"/>
              </a:lnSpc>
              <a:tabLst>
                <a:tab pos="25400" algn="l"/>
                <a:tab pos="50800" algn="l"/>
                <a:tab pos="63500" algn="l"/>
                <a:tab pos="76200" algn="l"/>
                <a:tab pos="88900" algn="l"/>
                <a:tab pos="139700" algn="l"/>
                <a:tab pos="177800" algn="l"/>
                <a:tab pos="203200" algn="l"/>
                <a:tab pos="254000" algn="l"/>
                <a:tab pos="444500" algn="l"/>
              </a:tabLst>
            </a:pPr>
            <a:r>
              <a:t>			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mente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  <a:p>
            <a:pPr>
              <a:lnSpc>
                <a:spcPts val="1400"/>
              </a:lnSpc>
              <a:tabLst>
                <a:tab pos="25400" algn="l"/>
                <a:tab pos="50800" algn="l"/>
                <a:tab pos="63500" algn="l"/>
                <a:tab pos="76200" algn="l"/>
                <a:tab pos="88900" algn="l"/>
                <a:tab pos="139700" algn="l"/>
                <a:tab pos="177800" algn="l"/>
                <a:tab pos="203200" algn="l"/>
                <a:tab pos="254000" algn="l"/>
                <a:tab pos="444500" algn="l"/>
              </a:tabLst>
            </a:pPr>
            <a:r>
              <a:t>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determinado</a:t>
            </a:r>
          </a:p>
          <a:p>
            <a:pPr>
              <a:lnSpc>
                <a:spcPts val="1500"/>
              </a:lnSpc>
              <a:tabLst>
                <a:tab pos="25400" algn="l"/>
                <a:tab pos="50800" algn="l"/>
                <a:tab pos="63500" algn="l"/>
                <a:tab pos="76200" algn="l"/>
                <a:tab pos="88900" algn="l"/>
                <a:tab pos="139700" algn="l"/>
                <a:tab pos="177800" algn="l"/>
                <a:tab pos="203200" algn="l"/>
                <a:tab pos="254000" algn="l"/>
                <a:tab pos="444500" algn="l"/>
              </a:tabLst>
            </a:pPr>
            <a:r>
              <a:t>		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critério;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  <a:p>
            <a:pPr>
              <a:lnSpc>
                <a:spcPts val="1400"/>
              </a:lnSpc>
              <a:tabLst>
                <a:tab pos="25400" algn="l"/>
                <a:tab pos="50800" algn="l"/>
                <a:tab pos="63500" algn="l"/>
                <a:tab pos="76200" algn="l"/>
                <a:tab pos="88900" algn="l"/>
                <a:tab pos="139700" algn="l"/>
                <a:tab pos="177800" algn="l"/>
                <a:tab pos="203200" algn="l"/>
                <a:tab pos="254000" algn="l"/>
                <a:tab pos="444500" algn="l"/>
              </a:tabLst>
            </a:pPr>
            <a:r>
              <a:t>	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</a:p>
          <a:p>
            <a:pPr>
              <a:lnSpc>
                <a:spcPts val="1400"/>
              </a:lnSpc>
              <a:tabLst>
                <a:tab pos="25400" algn="l"/>
                <a:tab pos="50800" algn="l"/>
                <a:tab pos="63500" algn="l"/>
                <a:tab pos="76200" algn="l"/>
                <a:tab pos="88900" algn="l"/>
                <a:tab pos="139700" algn="l"/>
                <a:tab pos="177800" algn="l"/>
                <a:tab pos="203200" algn="l"/>
                <a:tab pos="254000" algn="l"/>
                <a:tab pos="444500" algn="l"/>
              </a:tabLst>
            </a:pPr>
            <a:r>
              <a:t>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composta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</a:p>
          <a:p>
            <a:pPr>
              <a:lnSpc>
                <a:spcPts val="1400"/>
              </a:lnSpc>
              <a:tabLst>
                <a:tab pos="25400" algn="l"/>
                <a:tab pos="50800" algn="l"/>
                <a:tab pos="63500" algn="l"/>
                <a:tab pos="76200" algn="l"/>
                <a:tab pos="88900" algn="l"/>
                <a:tab pos="139700" algn="l"/>
                <a:tab pos="177800" algn="l"/>
                <a:tab pos="203200" algn="l"/>
                <a:tab pos="254000" algn="l"/>
                <a:tab pos="444500" algn="l"/>
              </a:tabLst>
            </a:pPr>
            <a:r>
              <a:t>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subgrupos.</a:t>
            </a:r>
          </a:p>
        </p:txBody>
      </p:sp>
      <p:sp>
        <p:nvSpPr>
          <p:cNvPr id="291" name="TextBox 1"/>
          <p:cNvSpPr txBox="1"/>
          <p:nvPr/>
        </p:nvSpPr>
        <p:spPr>
          <a:xfrm>
            <a:off x="4889500" y="2789093"/>
            <a:ext cx="1046113" cy="287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600"/>
              </a:lnSpc>
              <a:tabLst>
                <a:tab pos="50800" algn="l"/>
                <a:tab pos="63500" algn="l"/>
                <a:tab pos="76200" algn="l"/>
                <a:tab pos="88900" algn="l"/>
                <a:tab pos="114300" algn="l"/>
                <a:tab pos="127000" algn="l"/>
                <a:tab pos="304800" algn="l"/>
                <a:tab pos="482600" algn="l"/>
              </a:tabLst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Bola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</a:p>
          <a:p>
            <a:pPr>
              <a:lnSpc>
                <a:spcPts val="1700"/>
              </a:lnSpc>
              <a:tabLst>
                <a:tab pos="50800" algn="l"/>
                <a:tab pos="63500" algn="l"/>
                <a:tab pos="76200" algn="l"/>
                <a:tab pos="88900" algn="l"/>
                <a:tab pos="114300" algn="l"/>
                <a:tab pos="127000" algn="l"/>
                <a:tab pos="304800" algn="l"/>
                <a:tab pos="482600" algn="l"/>
              </a:tabLst>
            </a:pPr>
            <a:r>
              <a:t>			</a:t>
            </a:r>
            <a:r>
              <a: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Neve</a:t>
            </a:r>
          </a:p>
          <a:p>
            <a:pPr>
              <a:lnSpc>
                <a:spcPts val="1000"/>
              </a:lnSpc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200"/>
              </a:lnSpc>
              <a:tabLst>
                <a:tab pos="50800" algn="l"/>
                <a:tab pos="63500" algn="l"/>
                <a:tab pos="76200" algn="l"/>
                <a:tab pos="88900" algn="l"/>
                <a:tab pos="114300" algn="l"/>
                <a:tab pos="127000" algn="l"/>
                <a:tab pos="304800" algn="l"/>
                <a:tab pos="482600" algn="l"/>
              </a:tabLst>
            </a:pPr>
            <a:r>
              <a:t>		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88900" algn="l"/>
                <a:tab pos="114300" algn="l"/>
                <a:tab pos="127000" algn="l"/>
                <a:tab pos="304800" algn="l"/>
                <a:tab pos="482600" algn="l"/>
              </a:tabLst>
            </a:pPr>
            <a:r>
              <a:t>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participantes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88900" algn="l"/>
                <a:tab pos="114300" algn="l"/>
                <a:tab pos="127000" algn="l"/>
                <a:tab pos="304800" algn="l"/>
                <a:tab pos="482600" algn="l"/>
              </a:tabLst>
            </a:pPr>
            <a:r>
              <a:t>	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iniciais,</a:t>
            </a:r>
          </a:p>
          <a:p>
            <a:pPr>
              <a:lnSpc>
                <a:spcPts val="1500"/>
              </a:lnSpc>
              <a:tabLst>
                <a:tab pos="50800" algn="l"/>
                <a:tab pos="63500" algn="l"/>
                <a:tab pos="76200" algn="l"/>
                <a:tab pos="88900" algn="l"/>
                <a:tab pos="114300" algn="l"/>
                <a:tab pos="127000" algn="l"/>
                <a:tab pos="304800" algn="l"/>
                <a:tab pos="482600" algn="l"/>
              </a:tabLst>
            </a:pPr>
            <a:r>
              <a:t>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escolhidos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88900" algn="l"/>
                <a:tab pos="114300" algn="l"/>
                <a:tab pos="127000" algn="l"/>
                <a:tab pos="304800" algn="l"/>
                <a:tab pos="482600" algn="l"/>
              </a:tabLst>
            </a:pPr>
            <a:r>
              <a:t>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outro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tipo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88900" algn="l"/>
                <a:tab pos="114300" algn="l"/>
                <a:tab pos="127000" algn="l"/>
                <a:tab pos="304800" algn="l"/>
                <a:tab pos="482600" algn="l"/>
              </a:tabLst>
            </a:pPr>
            <a:r>
              <a:t>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amostragem</a:t>
            </a:r>
          </a:p>
          <a:p>
            <a:pPr>
              <a:lnSpc>
                <a:spcPts val="1500"/>
              </a:lnSpc>
              <a:tabLst>
                <a:tab pos="50800" algn="l"/>
                <a:tab pos="63500" algn="l"/>
                <a:tab pos="76200" algn="l"/>
                <a:tab pos="88900" algn="l"/>
                <a:tab pos="114300" algn="l"/>
                <a:tab pos="127000" algn="l"/>
                <a:tab pos="304800" algn="l"/>
                <a:tab pos="482600" algn="l"/>
              </a:tabLst>
            </a:pPr>
            <a:r>
              <a:t>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indicam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novos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88900" algn="l"/>
                <a:tab pos="114300" algn="l"/>
                <a:tab pos="127000" algn="l"/>
                <a:tab pos="304800" algn="l"/>
                <a:tab pos="482600" algn="l"/>
              </a:tabLst>
            </a:pPr>
            <a:r>
              <a:t>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participantes.</a:t>
            </a:r>
          </a:p>
        </p:txBody>
      </p:sp>
      <p:sp>
        <p:nvSpPr>
          <p:cNvPr id="292" name="TextBox 1"/>
          <p:cNvSpPr txBox="1"/>
          <p:nvPr/>
        </p:nvSpPr>
        <p:spPr>
          <a:xfrm>
            <a:off x="6288546" y="2744643"/>
            <a:ext cx="1016621" cy="296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600"/>
              </a:lnSpc>
              <a:tabLst>
                <a:tab pos="50800" algn="l"/>
                <a:tab pos="76200" algn="l"/>
                <a:tab pos="165100" algn="l"/>
                <a:tab pos="177800" algn="l"/>
                <a:tab pos="215900" algn="l"/>
                <a:tab pos="228600" algn="l"/>
                <a:tab pos="266700" algn="l"/>
                <a:tab pos="431800" algn="l"/>
              </a:tabLst>
            </a:pPr>
            <a:r>
              <a:t>	</a:t>
            </a:r>
            <a:r>
              <a: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Casos</a:t>
            </a:r>
          </a:p>
          <a:p>
            <a:pPr>
              <a:lnSpc>
                <a:spcPts val="1700"/>
              </a:lnSpc>
              <a:tabLst>
                <a:tab pos="50800" algn="l"/>
                <a:tab pos="76200" algn="l"/>
                <a:tab pos="165100" algn="l"/>
                <a:tab pos="177800" algn="l"/>
                <a:tab pos="215900" algn="l"/>
                <a:tab pos="228600" algn="l"/>
                <a:tab pos="266700" algn="l"/>
                <a:tab pos="431800" algn="l"/>
              </a:tabLst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Típicos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500"/>
              </a:lnSpc>
              <a:tabLst>
                <a:tab pos="50800" algn="l"/>
                <a:tab pos="76200" algn="l"/>
                <a:tab pos="165100" algn="l"/>
                <a:tab pos="177800" algn="l"/>
                <a:tab pos="215900" algn="l"/>
                <a:tab pos="228600" algn="l"/>
                <a:tab pos="266700" algn="l"/>
                <a:tab pos="431800" algn="l"/>
              </a:tabLst>
            </a:pPr>
            <a:r>
              <a:t>		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</a:p>
          <a:p>
            <a:pPr>
              <a:lnSpc>
                <a:spcPts val="1400"/>
              </a:lnSpc>
              <a:tabLst>
                <a:tab pos="50800" algn="l"/>
                <a:tab pos="76200" algn="l"/>
                <a:tab pos="165100" algn="l"/>
                <a:tab pos="177800" algn="l"/>
                <a:tab pos="215900" algn="l"/>
                <a:tab pos="228600" algn="l"/>
                <a:tab pos="266700" algn="l"/>
                <a:tab pos="431800" algn="l"/>
              </a:tabLst>
            </a:pPr>
            <a:r>
              <a:t>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participantes</a:t>
            </a:r>
          </a:p>
          <a:p>
            <a:pPr>
              <a:lnSpc>
                <a:spcPts val="1400"/>
              </a:lnSpc>
              <a:tabLst>
                <a:tab pos="50800" algn="l"/>
                <a:tab pos="76200" algn="l"/>
                <a:tab pos="165100" algn="l"/>
                <a:tab pos="177800" algn="l"/>
                <a:tab pos="215900" algn="l"/>
                <a:tab pos="228600" algn="l"/>
                <a:tab pos="266700" algn="l"/>
                <a:tab pos="431800" algn="l"/>
              </a:tabLst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são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escolhidos</a:t>
            </a:r>
          </a:p>
          <a:p>
            <a:pPr>
              <a:lnSpc>
                <a:spcPts val="1500"/>
              </a:lnSpc>
              <a:tabLst>
                <a:tab pos="50800" algn="l"/>
                <a:tab pos="76200" algn="l"/>
                <a:tab pos="165100" algn="l"/>
                <a:tab pos="177800" algn="l"/>
                <a:tab pos="215900" algn="l"/>
                <a:tab pos="228600" algn="l"/>
                <a:tab pos="266700" algn="l"/>
                <a:tab pos="431800" algn="l"/>
              </a:tabLst>
            </a:pPr>
            <a:r>
              <a:t>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represen-</a:t>
            </a:r>
          </a:p>
          <a:p>
            <a:pPr>
              <a:lnSpc>
                <a:spcPts val="1400"/>
              </a:lnSpc>
              <a:tabLst>
                <a:tab pos="50800" algn="l"/>
                <a:tab pos="76200" algn="l"/>
                <a:tab pos="165100" algn="l"/>
                <a:tab pos="177800" algn="l"/>
                <a:tab pos="215900" algn="l"/>
                <a:tab pos="228600" algn="l"/>
                <a:tab pos="266700" algn="l"/>
                <a:tab pos="431800" algn="l"/>
              </a:tabLst>
            </a:pPr>
            <a:r>
              <a:t>	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tarem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  <a:p>
            <a:pPr>
              <a:lnSpc>
                <a:spcPts val="1400"/>
              </a:lnSpc>
              <a:tabLst>
                <a:tab pos="50800" algn="l"/>
                <a:tab pos="76200" algn="l"/>
                <a:tab pos="165100" algn="l"/>
                <a:tab pos="177800" algn="l"/>
                <a:tab pos="215900" algn="l"/>
                <a:tab pos="228600" algn="l"/>
                <a:tab pos="266700" algn="l"/>
                <a:tab pos="431800" algn="l"/>
              </a:tabLst>
            </a:pPr>
            <a:r>
              <a:t>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situação</a:t>
            </a:r>
          </a:p>
          <a:p>
            <a:pPr>
              <a:lnSpc>
                <a:spcPts val="1500"/>
              </a:lnSpc>
              <a:tabLst>
                <a:tab pos="50800" algn="l"/>
                <a:tab pos="76200" algn="l"/>
                <a:tab pos="165100" algn="l"/>
                <a:tab pos="177800" algn="l"/>
                <a:tab pos="215900" algn="l"/>
                <a:tab pos="228600" algn="l"/>
                <a:tab pos="266700" algn="l"/>
                <a:tab pos="431800" algn="l"/>
              </a:tabLst>
            </a:pPr>
            <a:r>
              <a:t>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típica,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</a:p>
          <a:p>
            <a:pPr>
              <a:lnSpc>
                <a:spcPts val="1400"/>
              </a:lnSpc>
              <a:tabLst>
                <a:tab pos="50800" algn="l"/>
                <a:tab pos="76200" algn="l"/>
                <a:tab pos="165100" algn="l"/>
                <a:tab pos="177800" algn="l"/>
                <a:tab pos="215900" algn="l"/>
                <a:tab pos="228600" algn="l"/>
                <a:tab pos="266700" algn="l"/>
                <a:tab pos="431800" algn="l"/>
              </a:tabLst>
            </a:pPr>
            <a:r>
              <a:t>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incluindo</a:t>
            </a:r>
          </a:p>
          <a:p>
            <a:pPr>
              <a:lnSpc>
                <a:spcPts val="1400"/>
              </a:lnSpc>
              <a:tabLst>
                <a:tab pos="50800" algn="l"/>
                <a:tab pos="76200" algn="l"/>
                <a:tab pos="165100" algn="l"/>
                <a:tab pos="177800" algn="l"/>
                <a:tab pos="215900" algn="l"/>
                <a:tab pos="228600" algn="l"/>
                <a:tab pos="266700" algn="l"/>
                <a:tab pos="431800" algn="l"/>
              </a:tabLst>
            </a:pPr>
            <a:r>
              <a:t>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extremos.</a:t>
            </a:r>
          </a:p>
        </p:txBody>
      </p:sp>
      <p:sp>
        <p:nvSpPr>
          <p:cNvPr id="293" name="TextBox 1"/>
          <p:cNvSpPr txBox="1"/>
          <p:nvPr/>
        </p:nvSpPr>
        <p:spPr>
          <a:xfrm>
            <a:off x="7658100" y="2787650"/>
            <a:ext cx="1067421" cy="3050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6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t>	</a:t>
            </a:r>
            <a:r>
              <a: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Casos</a:t>
            </a:r>
          </a:p>
          <a:p>
            <a:pPr>
              <a:lnSpc>
                <a:spcPts val="17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Críticos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8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t>				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t>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participantes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t>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são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escolhidos</a:t>
            </a:r>
          </a:p>
          <a:p>
            <a:pPr>
              <a:lnSpc>
                <a:spcPts val="15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t>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virtude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t>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representarem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t>			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casos</a:t>
            </a:r>
          </a:p>
          <a:p>
            <a:pPr>
              <a:lnSpc>
                <a:spcPts val="15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t>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extremos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t>	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relevantes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t>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foco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t>								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pesquisa.</a:t>
            </a:r>
          </a:p>
        </p:txBody>
      </p:sp>
      <p:sp>
        <p:nvSpPr>
          <p:cNvPr id="294" name="TextBox 1"/>
          <p:cNvSpPr txBox="1"/>
          <p:nvPr/>
        </p:nvSpPr>
        <p:spPr>
          <a:xfrm>
            <a:off x="711200" y="6311900"/>
            <a:ext cx="1571675" cy="139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100"/>
              </a:lnSpc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(BABBIE,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1999;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MAY,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2004)</a:t>
            </a:r>
          </a:p>
        </p:txBody>
      </p:sp>
      <p:pic>
        <p:nvPicPr>
          <p:cNvPr id="295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194" y="224283"/>
            <a:ext cx="712482" cy="8869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8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9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5400"/>
            <a:ext cx="5346700" cy="1917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203200"/>
            <a:ext cx="800100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6680200"/>
            <a:ext cx="10795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9144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TextBox 1"/>
          <p:cNvSpPr txBox="1"/>
          <p:nvPr/>
        </p:nvSpPr>
        <p:spPr>
          <a:xfrm>
            <a:off x="2247900" y="2832100"/>
            <a:ext cx="4336703" cy="1256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9525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Instrumentos</a:t>
            </a:r>
          </a:p>
          <a:p>
            <a:pPr>
              <a:lnSpc>
                <a:spcPts val="5200"/>
              </a:lnSpc>
              <a:tabLst>
                <a:tab pos="952500" algn="l"/>
              </a:tabLst>
            </a:pPr>
            <a:r>
              <a:t>	</a:t>
            </a:r>
            <a:r>
              <a: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4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Coleta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7" name="Freeform 3"/>
          <p:cNvSpPr/>
          <p:nvPr/>
        </p:nvSpPr>
        <p:spPr>
          <a:xfrm>
            <a:off x="0" y="1124711"/>
            <a:ext cx="2915793" cy="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8" name="Freeform 3"/>
          <p:cNvSpPr/>
          <p:nvPr/>
        </p:nvSpPr>
        <p:spPr>
          <a:xfrm>
            <a:off x="4348734" y="3184144"/>
            <a:ext cx="1921003" cy="390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5112"/>
                </a:lnTo>
                <a:lnTo>
                  <a:pt x="21600" y="15112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3D6696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09" name="Freeform 3"/>
          <p:cNvSpPr/>
          <p:nvPr/>
        </p:nvSpPr>
        <p:spPr>
          <a:xfrm>
            <a:off x="2471927" y="3184144"/>
            <a:ext cx="1876807" cy="390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5112"/>
                </a:lnTo>
                <a:lnTo>
                  <a:pt x="0" y="15112"/>
                </a:lnTo>
                <a:lnTo>
                  <a:pt x="0" y="21600"/>
                </a:lnTo>
              </a:path>
            </a:pathLst>
          </a:custGeom>
          <a:ln w="25400">
            <a:solidFill>
              <a:srgbClr val="3D6696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31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080500" cy="214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00" y="2387600"/>
            <a:ext cx="2171700" cy="83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556000"/>
            <a:ext cx="2806700" cy="298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900" y="3556000"/>
            <a:ext cx="2679700" cy="2260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3" descr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90805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extBox 1"/>
          <p:cNvSpPr txBox="1"/>
          <p:nvPr/>
        </p:nvSpPr>
        <p:spPr>
          <a:xfrm>
            <a:off x="376674" y="460394"/>
            <a:ext cx="8062094" cy="2628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  <a:tab pos="3213100" algn="l"/>
                <a:tab pos="34163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Os</a:t>
            </a:r>
            <a:r>
              <a:rPr b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Instrumentos</a:t>
            </a:r>
            <a:r>
              <a:rPr b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de</a:t>
            </a:r>
            <a:r>
              <a:rPr b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Coleta</a:t>
            </a:r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2900"/>
              </a:lnSpc>
              <a:tabLst>
                <a:tab pos="63500" algn="l"/>
                <a:tab pos="3213100" algn="l"/>
                <a:tab pos="3416300" algn="l"/>
              </a:tabLst>
            </a:pPr>
            <a:r>
              <a:rPr dirty="0"/>
              <a:t>	</a:t>
            </a:r>
            <a:r>
              <a:rPr sz="2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Há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dois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tipos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instrumentos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coleta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dados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associados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à</a:t>
            </a:r>
          </a:p>
          <a:p>
            <a:pPr>
              <a:lnSpc>
                <a:spcPts val="2600"/>
              </a:lnSpc>
              <a:tabLst>
                <a:tab pos="63500" algn="l"/>
                <a:tab pos="3213100" algn="l"/>
                <a:tab pos="3416300" algn="l"/>
              </a:tabLst>
            </a:pPr>
            <a:r>
              <a:rPr dirty="0"/>
              <a:t>	</a:t>
            </a:r>
            <a:r>
              <a:rPr sz="2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survey</a:t>
            </a:r>
            <a:r>
              <a:rPr sz="1000" dirty="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(BABBIE,</a:t>
            </a:r>
            <a:r>
              <a:rPr sz="1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1999;</a:t>
            </a:r>
            <a:r>
              <a:rPr sz="1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MAY,</a:t>
            </a:r>
            <a:r>
              <a:rPr sz="1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2004):</a:t>
            </a:r>
          </a:p>
          <a:p>
            <a:pPr>
              <a:lnSpc>
                <a:spcPts val="1000"/>
              </a:lnSpc>
            </a:pP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200"/>
              </a:lnSpc>
              <a:tabLst>
                <a:tab pos="63500" algn="l"/>
                <a:tab pos="3213100" algn="l"/>
                <a:tab pos="3416300" algn="l"/>
              </a:tabLst>
            </a:pPr>
            <a:r>
              <a:rPr dirty="0"/>
              <a:t>	</a:t>
            </a:r>
            <a:r>
              <a:rPr lang="pt-BR" dirty="0"/>
              <a:t>                                                           </a:t>
            </a:r>
            <a:r>
              <a:rPr b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Instrumentos</a:t>
            </a: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000"/>
              </a:lnSpc>
              <a:tabLst>
                <a:tab pos="63500" algn="l"/>
                <a:tab pos="3213100" algn="l"/>
                <a:tab pos="3416300" algn="l"/>
              </a:tabLst>
            </a:pPr>
            <a:r>
              <a:rPr dirty="0"/>
              <a:t>			</a:t>
            </a:r>
            <a:r>
              <a:rPr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Coleta</a:t>
            </a:r>
          </a:p>
        </p:txBody>
      </p:sp>
      <p:sp>
        <p:nvSpPr>
          <p:cNvPr id="316" name="TextBox 1"/>
          <p:cNvSpPr txBox="1"/>
          <p:nvPr/>
        </p:nvSpPr>
        <p:spPr>
          <a:xfrm>
            <a:off x="1822349" y="3692481"/>
            <a:ext cx="2114650" cy="263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700"/>
              </a:lnSpc>
              <a:tabLst>
                <a:tab pos="38100" algn="l"/>
                <a:tab pos="368300" algn="l"/>
                <a:tab pos="558800" algn="l"/>
                <a:tab pos="647700" algn="l"/>
              </a:tabLst>
            </a:pPr>
            <a:r>
              <a:rPr dirty="0"/>
              <a:t>	</a:t>
            </a:r>
            <a:r>
              <a:rPr sz="1600" b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Questionário</a:t>
            </a:r>
            <a:endParaRPr sz="16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300"/>
              </a:lnSpc>
              <a:tabLst>
                <a:tab pos="38100" algn="l"/>
                <a:tab pos="368300" algn="l"/>
                <a:tab pos="558800" algn="l"/>
                <a:tab pos="647700" algn="l"/>
              </a:tabLst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auto-</a:t>
            </a:r>
            <a:r>
              <a:rPr dirty="0" err="1"/>
              <a:t>aplicável</a:t>
            </a: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2600"/>
              </a:lnSpc>
              <a:tabLst>
                <a:tab pos="38100" algn="l"/>
                <a:tab pos="368300" algn="l"/>
                <a:tab pos="558800" algn="l"/>
                <a:tab pos="647700" algn="l"/>
              </a:tabLst>
            </a:pPr>
            <a:r>
              <a:rPr dirty="0"/>
              <a:t>		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Pelos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Correios</a:t>
            </a: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600"/>
              </a:lnSpc>
              <a:tabLst>
                <a:tab pos="38100" algn="l"/>
                <a:tab pos="368300" algn="l"/>
                <a:tab pos="558800" algn="l"/>
                <a:tab pos="647700" algn="l"/>
              </a:tabLst>
            </a:pPr>
            <a:r>
              <a:rPr dirty="0"/>
              <a:t>				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Pela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Internet</a:t>
            </a: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700"/>
              </a:lnSpc>
              <a:tabLst>
                <a:tab pos="38100" algn="l"/>
                <a:tab pos="368300" algn="l"/>
                <a:tab pos="558800" algn="l"/>
                <a:tab pos="647700" algn="l"/>
              </a:tabLst>
            </a:pPr>
            <a:r>
              <a:rPr dirty="0"/>
              <a:t>	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Coletiva</a:t>
            </a: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TextBox 1"/>
          <p:cNvSpPr txBox="1"/>
          <p:nvPr/>
        </p:nvSpPr>
        <p:spPr>
          <a:xfrm>
            <a:off x="5675114" y="3691858"/>
            <a:ext cx="1610817" cy="1915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700"/>
              </a:lnSpc>
              <a:tabLst>
                <a:tab pos="76200" algn="l"/>
                <a:tab pos="508000" algn="l"/>
                <a:tab pos="533400" algn="l"/>
              </a:tabLst>
            </a:pPr>
            <a:r>
              <a:rPr dirty="0"/>
              <a:t>	</a:t>
            </a:r>
            <a:r>
              <a:rPr sz="1600" b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Entrevista</a:t>
            </a:r>
            <a:endParaRPr sz="16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300"/>
              </a:lnSpc>
              <a:tabLst>
                <a:tab pos="76200" algn="l"/>
                <a:tab pos="508000" algn="l"/>
                <a:tab pos="533400" algn="l"/>
              </a:tabLst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Estruturada</a:t>
            </a: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2600"/>
              </a:lnSpc>
              <a:tabLst>
                <a:tab pos="76200" algn="l"/>
                <a:tab pos="508000" algn="l"/>
                <a:tab pos="533400" algn="l"/>
              </a:tabLst>
            </a:pPr>
            <a:r>
              <a:rPr dirty="0"/>
              <a:t>		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telefone</a:t>
            </a: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600"/>
              </a:lnSpc>
              <a:tabLst>
                <a:tab pos="76200" algn="l"/>
                <a:tab pos="508000" algn="l"/>
                <a:tab pos="533400" algn="l"/>
              </a:tabLst>
            </a:pPr>
            <a:r>
              <a:rPr dirty="0"/>
              <a:t>			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Face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face</a:t>
            </a:r>
          </a:p>
        </p:txBody>
      </p:sp>
      <p:pic>
        <p:nvPicPr>
          <p:cNvPr id="318" name="Imagem" descr="Image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7596" y="247650"/>
            <a:ext cx="673309" cy="83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67775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TextBox 1"/>
          <p:cNvSpPr txBox="1"/>
          <p:nvPr/>
        </p:nvSpPr>
        <p:spPr>
          <a:xfrm>
            <a:off x="850900" y="3111500"/>
            <a:ext cx="1160066" cy="275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700"/>
              </a:lnSpc>
              <a:tabLst>
                <a:tab pos="63500" algn="l"/>
              </a:tabLst>
            </a:pPr>
            <a:r>
              <a:t>	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CORREIOS</a:t>
            </a: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500"/>
              </a:lnSpc>
              <a:tabLst>
                <a:tab pos="63500" algn="l"/>
              </a:tabLst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INTERNET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2600"/>
              </a:lnSpc>
              <a:tabLst>
                <a:tab pos="63500" algn="l"/>
              </a:tabLst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SITUAÇÃO</a:t>
            </a:r>
          </a:p>
          <a:p>
            <a:pPr>
              <a:lnSpc>
                <a:spcPts val="1900"/>
              </a:lnSpc>
              <a:tabLst>
                <a:tab pos="63500" algn="l"/>
              </a:tabLst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COLETIVA</a:t>
            </a:r>
          </a:p>
        </p:txBody>
      </p:sp>
      <p:sp>
        <p:nvSpPr>
          <p:cNvPr id="323" name="TextBox 1"/>
          <p:cNvSpPr txBox="1"/>
          <p:nvPr/>
        </p:nvSpPr>
        <p:spPr>
          <a:xfrm>
            <a:off x="2496408" y="2200955"/>
            <a:ext cx="2913792" cy="3942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  <a:tab pos="863600" algn="l"/>
              </a:tabLst>
            </a:pPr>
            <a:r>
              <a:rPr dirty="0"/>
              <a:t>		</a:t>
            </a:r>
            <a:r>
              <a:rPr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VANTAGENS</a:t>
            </a: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800"/>
              </a:lnSpc>
              <a:tabLst>
                <a:tab pos="88900" algn="l"/>
                <a:tab pos="8636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•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Pode</a:t>
            </a:r>
            <a:r>
              <a:rPr dirty="0"/>
              <a:t>-se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obter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muita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informação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de</a:t>
            </a:r>
          </a:p>
          <a:p>
            <a:pPr>
              <a:lnSpc>
                <a:spcPts val="1600"/>
              </a:lnSpc>
              <a:tabLst>
                <a:tab pos="88900" algn="l"/>
                <a:tab pos="863600" algn="l"/>
              </a:tabLst>
            </a:pPr>
            <a:r>
              <a:rPr dirty="0"/>
              <a:t>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só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vez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2200"/>
              </a:lnSpc>
              <a:tabLst>
                <a:tab pos="88900" algn="l"/>
                <a:tab pos="8636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•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Livre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influência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pesquisador</a:t>
            </a:r>
            <a:r>
              <a:rPr dirty="0"/>
              <a:t>.</a:t>
            </a:r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2500"/>
              </a:lnSpc>
              <a:tabLst>
                <a:tab pos="88900" algn="l"/>
                <a:tab pos="8636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•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Baixíssimo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custo</a:t>
            </a:r>
            <a:r>
              <a:rPr dirty="0"/>
              <a:t>.</a:t>
            </a:r>
          </a:p>
          <a:p>
            <a:pPr>
              <a:lnSpc>
                <a:spcPts val="2200"/>
              </a:lnSpc>
              <a:tabLst>
                <a:tab pos="88900" algn="l"/>
                <a:tab pos="8636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•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Altíssimas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taxas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respostas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(</a:t>
            </a:r>
            <a:r>
              <a:rPr dirty="0" err="1"/>
              <a:t>cerca</a:t>
            </a:r>
            <a:endParaRPr dirty="0"/>
          </a:p>
          <a:p>
            <a:pPr>
              <a:lnSpc>
                <a:spcPts val="1600"/>
              </a:lnSpc>
              <a:tabLst>
                <a:tab pos="88900" algn="l"/>
                <a:tab pos="863600" algn="l"/>
              </a:tabLst>
            </a:pPr>
            <a:r>
              <a:rPr dirty="0"/>
              <a:t>	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80%).</a:t>
            </a:r>
          </a:p>
          <a:p>
            <a:pPr>
              <a:lnSpc>
                <a:spcPts val="2200"/>
              </a:lnSpc>
              <a:tabLst>
                <a:tab pos="88900" algn="l"/>
                <a:tab pos="8636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•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Resultados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rápidos</a:t>
            </a:r>
            <a:r>
              <a:rPr dirty="0"/>
              <a:t>.</a:t>
            </a:r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2300"/>
              </a:lnSpc>
              <a:tabLst>
                <a:tab pos="88900" algn="l"/>
                <a:tab pos="8636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•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Baixo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custo</a:t>
            </a:r>
            <a:r>
              <a:rPr dirty="0"/>
              <a:t>.</a:t>
            </a:r>
          </a:p>
          <a:p>
            <a:pPr>
              <a:lnSpc>
                <a:spcPts val="2200"/>
              </a:lnSpc>
              <a:tabLst>
                <a:tab pos="88900" algn="l"/>
                <a:tab pos="8636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•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Altas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taxas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respostas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(</a:t>
            </a:r>
            <a:r>
              <a:rPr dirty="0" err="1"/>
              <a:t>cerca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de</a:t>
            </a:r>
          </a:p>
          <a:p>
            <a:pPr>
              <a:lnSpc>
                <a:spcPts val="1600"/>
              </a:lnSpc>
              <a:tabLst>
                <a:tab pos="88900" algn="l"/>
                <a:tab pos="863600" algn="l"/>
              </a:tabLst>
            </a:pPr>
            <a:r>
              <a:rPr dirty="0"/>
              <a:t>	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70%).</a:t>
            </a:r>
          </a:p>
          <a:p>
            <a:pPr>
              <a:lnSpc>
                <a:spcPts val="2200"/>
              </a:lnSpc>
              <a:tabLst>
                <a:tab pos="88900" algn="l"/>
                <a:tab pos="8636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•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Própria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para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grandes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levantamentos</a:t>
            </a:r>
            <a:endParaRPr dirty="0"/>
          </a:p>
        </p:txBody>
      </p:sp>
      <p:sp>
        <p:nvSpPr>
          <p:cNvPr id="324" name="TextBox 1"/>
          <p:cNvSpPr txBox="1"/>
          <p:nvPr/>
        </p:nvSpPr>
        <p:spPr>
          <a:xfrm>
            <a:off x="5587231" y="2261188"/>
            <a:ext cx="2705869" cy="4135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dirty="0"/>
              <a:t>		</a:t>
            </a:r>
            <a:r>
              <a:rPr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DESVANTAGENS</a:t>
            </a: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2500"/>
              </a:lnSpc>
              <a:tabLst>
                <a:tab pos="88900" algn="l"/>
                <a:tab pos="647700" algn="l"/>
                <a:tab pos="23622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•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Decorre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longo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tempo.</a:t>
            </a:r>
          </a:p>
          <a:p>
            <a:pPr>
              <a:lnSpc>
                <a:spcPts val="2200"/>
              </a:lnSpc>
              <a:tabLst>
                <a:tab pos="88900" algn="l"/>
                <a:tab pos="647700" algn="l"/>
                <a:tab pos="23622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•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Baixa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taxa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retorno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(5-30%)</a:t>
            </a:r>
          </a:p>
          <a:p>
            <a:pPr>
              <a:lnSpc>
                <a:spcPts val="2200"/>
              </a:lnSpc>
              <a:tabLst>
                <a:tab pos="88900" algn="l"/>
                <a:tab pos="647700" algn="l"/>
                <a:tab pos="23622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•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Alto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custo</a:t>
            </a:r>
            <a:r>
              <a:rPr dirty="0"/>
              <a:t>.</a:t>
            </a:r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2500"/>
              </a:lnSpc>
              <a:tabLst>
                <a:tab pos="88900" algn="l"/>
                <a:tab pos="647700" algn="l"/>
                <a:tab pos="23622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•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Se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não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for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protegido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por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senha</a:t>
            </a:r>
            <a:endParaRPr dirty="0"/>
          </a:p>
          <a:p>
            <a:pPr>
              <a:lnSpc>
                <a:spcPts val="16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dirty="0"/>
              <a:t>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favorece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manipulações</a:t>
            </a: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900"/>
              </a:lnSpc>
              <a:tabLst>
                <a:tab pos="88900" algn="l"/>
                <a:tab pos="647700" algn="l"/>
                <a:tab pos="23622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•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Sofre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limitações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tempo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de</a:t>
            </a:r>
          </a:p>
          <a:p>
            <a:pPr>
              <a:lnSpc>
                <a:spcPts val="16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dirty="0"/>
              <a:t>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disponibilidade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participantes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2200"/>
              </a:lnSpc>
              <a:tabLst>
                <a:tab pos="88900" algn="l"/>
                <a:tab pos="647700" algn="l"/>
                <a:tab pos="23622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•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Geralmente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depende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permissão</a:t>
            </a:r>
            <a:endParaRPr dirty="0"/>
          </a:p>
          <a:p>
            <a:pPr>
              <a:lnSpc>
                <a:spcPts val="16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dirty="0"/>
              <a:t>	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terceiros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dirty="0"/>
              <a:t>	</a:t>
            </a:r>
          </a:p>
        </p:txBody>
      </p:sp>
      <p:sp>
        <p:nvSpPr>
          <p:cNvPr id="325" name="TextBox 1"/>
          <p:cNvSpPr txBox="1"/>
          <p:nvPr/>
        </p:nvSpPr>
        <p:spPr>
          <a:xfrm>
            <a:off x="520700" y="457200"/>
            <a:ext cx="7054156" cy="1371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Instrumentos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Coleta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3100"/>
              </a:lnSpc>
              <a:tabLst>
                <a:tab pos="63500" algn="l"/>
              </a:tabLst>
            </a:pPr>
            <a:r>
              <a:t>	</a:t>
            </a:r>
            <a:r>
              <a: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Questionário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auto-aplicável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(auto-administrável)</a:t>
            </a:r>
          </a:p>
        </p:txBody>
      </p:sp>
      <p:pic>
        <p:nvPicPr>
          <p:cNvPr id="326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81" y="188312"/>
            <a:ext cx="751535" cy="935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TextBox 1"/>
          <p:cNvSpPr txBox="1"/>
          <p:nvPr/>
        </p:nvSpPr>
        <p:spPr>
          <a:xfrm>
            <a:off x="698500" y="2997200"/>
            <a:ext cx="1378645" cy="202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700"/>
              </a:lnSpc>
              <a:tabLst>
                <a:tab pos="215900" algn="l"/>
              </a:tabLst>
            </a:pPr>
            <a:r>
              <a:t>	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TELEFONE</a:t>
            </a: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400"/>
              </a:lnSpc>
              <a:tabLst>
                <a:tab pos="215900" algn="l"/>
              </a:tabLst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FACE-A-FACE</a:t>
            </a:r>
          </a:p>
        </p:txBody>
      </p:sp>
      <p:sp>
        <p:nvSpPr>
          <p:cNvPr id="331" name="TextBox 1"/>
          <p:cNvSpPr txBox="1"/>
          <p:nvPr/>
        </p:nvSpPr>
        <p:spPr>
          <a:xfrm>
            <a:off x="2500988" y="2222500"/>
            <a:ext cx="2782399" cy="3794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  <a:tab pos="863600" algn="l"/>
              </a:tabLst>
            </a:pPr>
            <a:r>
              <a:rPr dirty="0"/>
              <a:t>		</a:t>
            </a:r>
            <a:r>
              <a:rPr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VANTAGENS</a:t>
            </a: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900"/>
              </a:lnSpc>
              <a:tabLst>
                <a:tab pos="88900" algn="l"/>
                <a:tab pos="8636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•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Apropriada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para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grandes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amostras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a</a:t>
            </a:r>
          </a:p>
          <a:p>
            <a:pPr>
              <a:lnSpc>
                <a:spcPts val="1600"/>
              </a:lnSpc>
              <a:tabLst>
                <a:tab pos="88900" algn="l"/>
                <a:tab pos="863600" algn="l"/>
              </a:tabLst>
            </a:pPr>
            <a:r>
              <a:rPr dirty="0"/>
              <a:t>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distância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1000"/>
              </a:lnSpc>
            </a:pP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900"/>
              </a:lnSpc>
              <a:tabLst>
                <a:tab pos="88900" algn="l"/>
                <a:tab pos="8636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•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Altas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taxas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respostas</a:t>
            </a:r>
            <a:r>
              <a:rPr dirty="0"/>
              <a:t>.</a:t>
            </a:r>
          </a:p>
          <a:p>
            <a:pPr>
              <a:lnSpc>
                <a:spcPts val="2200"/>
              </a:lnSpc>
              <a:tabLst>
                <a:tab pos="88900" algn="l"/>
                <a:tab pos="8636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•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Apropriada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quando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representações</a:t>
            </a:r>
            <a:endParaRPr dirty="0"/>
          </a:p>
          <a:p>
            <a:pPr>
              <a:lnSpc>
                <a:spcPts val="1600"/>
              </a:lnSpc>
              <a:tabLst>
                <a:tab pos="88900" algn="l"/>
                <a:tab pos="863600" algn="l"/>
              </a:tabLst>
            </a:pPr>
            <a:r>
              <a:rPr dirty="0"/>
              <a:t>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gráficas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percepção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sentidos</a:t>
            </a: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600"/>
              </a:lnSpc>
              <a:tabLst>
                <a:tab pos="88900" algn="l"/>
                <a:tab pos="863600" algn="l"/>
              </a:tabLst>
            </a:pPr>
            <a:r>
              <a:rPr dirty="0"/>
              <a:t>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demonstrações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estão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envolvidas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2200"/>
              </a:lnSpc>
              <a:tabLst>
                <a:tab pos="88900" algn="l"/>
                <a:tab pos="8636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•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Apropriada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para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grandes</a:t>
            </a:r>
            <a:endParaRPr dirty="0"/>
          </a:p>
          <a:p>
            <a:pPr>
              <a:lnSpc>
                <a:spcPts val="1600"/>
              </a:lnSpc>
              <a:tabLst>
                <a:tab pos="88900" algn="l"/>
                <a:tab pos="863600" algn="l"/>
              </a:tabLst>
            </a:pPr>
            <a:r>
              <a:rPr dirty="0"/>
              <a:t>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levantamentos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2200"/>
              </a:lnSpc>
              <a:tabLst>
                <a:tab pos="88900" algn="l"/>
                <a:tab pos="8636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•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Conveniente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para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locais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onde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o</a:t>
            </a:r>
          </a:p>
          <a:p>
            <a:pPr>
              <a:lnSpc>
                <a:spcPts val="1600"/>
              </a:lnSpc>
              <a:tabLst>
                <a:tab pos="88900" algn="l"/>
                <a:tab pos="863600" algn="l"/>
              </a:tabLst>
            </a:pPr>
            <a:r>
              <a:rPr dirty="0"/>
              <a:t>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telefone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correios</a:t>
            </a:r>
            <a:r>
              <a:rPr sz="13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são</a:t>
            </a: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600"/>
              </a:lnSpc>
              <a:tabLst>
                <a:tab pos="88900" algn="l"/>
                <a:tab pos="863600" algn="l"/>
              </a:tabLst>
            </a:pPr>
            <a:r>
              <a:rPr dirty="0"/>
              <a:t>	</a:t>
            </a:r>
            <a:r>
              <a:rPr sz="13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incipientes</a:t>
            </a:r>
            <a:r>
              <a:rPr sz="1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332" name="TextBox 1"/>
          <p:cNvSpPr txBox="1"/>
          <p:nvPr/>
        </p:nvSpPr>
        <p:spPr>
          <a:xfrm>
            <a:off x="5753100" y="2197100"/>
            <a:ext cx="2529328" cy="457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  <a:tab pos="647700" algn="l"/>
                <a:tab pos="2362200" algn="l"/>
              </a:tabLst>
            </a:pPr>
            <a:r>
              <a:t>		</a:t>
            </a:r>
            <a:r>
              <a:rPr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DESVANTAGENS</a:t>
            </a:r>
          </a:p>
          <a:p>
            <a:pPr>
              <a:lnSpc>
                <a:spcPts val="1000"/>
              </a:lnSpc>
            </a:pPr>
            <a:endParaRPr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2500"/>
              </a:lnSpc>
              <a:tabLst>
                <a:tab pos="88900" algn="l"/>
                <a:tab pos="647700" algn="l"/>
                <a:tab pos="23622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Baixas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taxas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respostas.</a:t>
            </a:r>
          </a:p>
          <a:p>
            <a:pPr>
              <a:lnSpc>
                <a:spcPts val="2200"/>
              </a:lnSpc>
              <a:tabLst>
                <a:tab pos="88900" algn="l"/>
                <a:tab pos="647700" algn="l"/>
                <a:tab pos="23622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Alto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custo.</a:t>
            </a:r>
          </a:p>
          <a:p>
            <a:pPr>
              <a:lnSpc>
                <a:spcPts val="2200"/>
              </a:lnSpc>
              <a:tabLst>
                <a:tab pos="88900" algn="l"/>
                <a:tab pos="647700" algn="l"/>
                <a:tab pos="23622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Tipo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informações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restritas.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2500"/>
              </a:lnSpc>
              <a:tabLst>
                <a:tab pos="88900" algn="l"/>
                <a:tab pos="647700" algn="l"/>
                <a:tab pos="23622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Custo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muito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alto.</a:t>
            </a:r>
          </a:p>
          <a:p>
            <a:pPr>
              <a:lnSpc>
                <a:spcPts val="2200"/>
              </a:lnSpc>
              <a:tabLst>
                <a:tab pos="88900" algn="l"/>
                <a:tab pos="647700" algn="l"/>
                <a:tab pos="23622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Sujeita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muita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influência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do</a:t>
            </a:r>
          </a:p>
          <a:p>
            <a:pPr>
              <a:lnSpc>
                <a:spcPts val="1600"/>
              </a:lnSpc>
              <a:tabLst>
                <a:tab pos="88900" algn="l"/>
                <a:tab pos="647700" algn="l"/>
                <a:tab pos="2362200" algn="l"/>
              </a:tabLst>
            </a:pPr>
            <a:r>
              <a:t>	</a:t>
            </a:r>
            <a:r>
              <a: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pesquisador.</a:t>
            </a:r>
          </a:p>
          <a:p>
            <a:pPr>
              <a:lnSpc>
                <a:spcPts val="2200"/>
              </a:lnSpc>
              <a:tabLst>
                <a:tab pos="88900" algn="l"/>
                <a:tab pos="647700" algn="l"/>
                <a:tab pos="2362200" algn="l"/>
              </a:tabLst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Sofre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limitações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tempo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</a:p>
          <a:p>
            <a:pPr>
              <a:lnSpc>
                <a:spcPts val="1600"/>
              </a:lnSpc>
              <a:tabLst>
                <a:tab pos="88900" algn="l"/>
                <a:tab pos="647700" algn="l"/>
                <a:tab pos="2362200" algn="l"/>
              </a:tabLst>
            </a:pPr>
            <a:r>
              <a:t>	</a:t>
            </a:r>
            <a:r>
              <a: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disponibilidade</a:t>
            </a: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das</a:t>
            </a: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pessoas</a:t>
            </a: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</a:p>
          <a:p>
            <a:pPr>
              <a:lnSpc>
                <a:spcPts val="1600"/>
              </a:lnSpc>
              <a:tabLst>
                <a:tab pos="88900" algn="l"/>
                <a:tab pos="647700" algn="l"/>
                <a:tab pos="2362200" algn="l"/>
              </a:tabLst>
            </a:pPr>
            <a:r>
              <a:t>	</a:t>
            </a:r>
            <a:r>
              <a: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receber</a:t>
            </a: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entrevistador,</a:t>
            </a:r>
          </a:p>
          <a:p>
            <a:pPr>
              <a:lnSpc>
                <a:spcPts val="1600"/>
              </a:lnSpc>
              <a:tabLst>
                <a:tab pos="88900" algn="l"/>
                <a:tab pos="647700" algn="l"/>
                <a:tab pos="2362200" algn="l"/>
              </a:tabLst>
            </a:pPr>
            <a:r>
              <a:t>	</a:t>
            </a:r>
            <a:r>
              <a: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especialmente</a:t>
            </a: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casa.</a:t>
            </a:r>
          </a:p>
          <a:p>
            <a:pPr>
              <a:lnSpc>
                <a:spcPts val="1000"/>
              </a:lnSpc>
            </a:pP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800"/>
              </a:lnSpc>
              <a:tabLst>
                <a:tab pos="88900" algn="l"/>
                <a:tab pos="647700" algn="l"/>
                <a:tab pos="2362200" algn="l"/>
              </a:tabLst>
            </a:pPr>
            <a:r>
              <a:t>			</a:t>
            </a:r>
          </a:p>
        </p:txBody>
      </p:sp>
      <p:sp>
        <p:nvSpPr>
          <p:cNvPr id="333" name="TextBox 1"/>
          <p:cNvSpPr txBox="1"/>
          <p:nvPr/>
        </p:nvSpPr>
        <p:spPr>
          <a:xfrm>
            <a:off x="406400" y="457200"/>
            <a:ext cx="6916012" cy="1371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Instrumentos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Coleta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3100"/>
              </a:lnSpc>
              <a:tabLst>
                <a:tab pos="63500" algn="l"/>
              </a:tabLst>
            </a:pPr>
            <a:r>
              <a:t>	</a:t>
            </a:r>
            <a:r>
              <a: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Entrevista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Estruturada</a:t>
            </a:r>
          </a:p>
        </p:txBody>
      </p:sp>
      <p:pic>
        <p:nvPicPr>
          <p:cNvPr id="334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795" y="202455"/>
            <a:ext cx="689209" cy="857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8" name="Freeform 3"/>
          <p:cNvSpPr/>
          <p:nvPr/>
        </p:nvSpPr>
        <p:spPr>
          <a:xfrm>
            <a:off x="0" y="1124711"/>
            <a:ext cx="2915793" cy="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3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8077200" cy="1854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203200"/>
            <a:ext cx="800100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6680200"/>
            <a:ext cx="10795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TextBox 1"/>
          <p:cNvSpPr txBox="1"/>
          <p:nvPr/>
        </p:nvSpPr>
        <p:spPr>
          <a:xfrm>
            <a:off x="419100" y="444500"/>
            <a:ext cx="7793410" cy="4934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  <a:tab pos="762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Instrumentos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Coleta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3100"/>
              </a:lnSpc>
              <a:tabLst>
                <a:tab pos="63500" algn="l"/>
                <a:tab pos="76200" algn="l"/>
              </a:tabLst>
            </a:pPr>
            <a:r>
              <a:t>	</a:t>
            </a:r>
            <a:r>
              <a:rPr sz="2400" b="1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rPr>
              <a:t>Pré-teste</a:t>
            </a:r>
          </a:p>
          <a:p>
            <a:pPr>
              <a:lnSpc>
                <a:spcPts val="1000"/>
              </a:lnSpc>
            </a:pPr>
            <a:endParaRPr sz="2400" b="1">
              <a:solidFill>
                <a:srgbClr val="FAC09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2400" b="1">
              <a:solidFill>
                <a:srgbClr val="FAC09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8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pré-teste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aplicação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prévia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instrumentos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serão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utilizados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coleta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dados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número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reduzido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indivíduos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pertencentes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grupo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pretende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estudar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avaliar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instrumentos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enquanto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tais,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visando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garantir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meçam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exatamente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pretende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medir.</a:t>
            </a:r>
          </a:p>
          <a:p>
            <a:pPr>
              <a:lnSpc>
                <a:spcPts val="1000"/>
              </a:lnSpc>
            </a:pP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30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pré-teste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captar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qualquer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aspectos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constituem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levantamento.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trazer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nenhum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referente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esses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objetivos.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(GIL,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2008).</a:t>
            </a:r>
          </a:p>
        </p:txBody>
      </p:sp>
      <p:pic>
        <p:nvPicPr>
          <p:cNvPr id="344" name="Imagem" descr="Image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4306" y="233610"/>
            <a:ext cx="699889" cy="871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7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8" name="Freeform 3"/>
          <p:cNvSpPr/>
          <p:nvPr/>
        </p:nvSpPr>
        <p:spPr>
          <a:xfrm>
            <a:off x="0" y="1124711"/>
            <a:ext cx="2915793" cy="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4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8077200" cy="1854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203200"/>
            <a:ext cx="800100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6680200"/>
            <a:ext cx="10795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extBox 1"/>
          <p:cNvSpPr txBox="1"/>
          <p:nvPr/>
        </p:nvSpPr>
        <p:spPr>
          <a:xfrm>
            <a:off x="431800" y="414646"/>
            <a:ext cx="6916012" cy="60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Instrumentos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Coleta</a:t>
            </a:r>
          </a:p>
        </p:txBody>
      </p:sp>
      <p:sp>
        <p:nvSpPr>
          <p:cNvPr id="354" name="TextBox 1"/>
          <p:cNvSpPr txBox="1"/>
          <p:nvPr/>
        </p:nvSpPr>
        <p:spPr>
          <a:xfrm>
            <a:off x="469900" y="1498600"/>
            <a:ext cx="8303022" cy="5255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600"/>
              </a:lnSpc>
              <a:tabLst>
                <a:tab pos="101600" algn="l"/>
                <a:tab pos="355600" algn="l"/>
                <a:tab pos="7645400" algn="l"/>
              </a:tabLst>
              <a:defRPr sz="2400" b="1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Pré-teste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2400"/>
              </a:lnSpc>
              <a:tabLst>
                <a:tab pos="101600" algn="l"/>
                <a:tab pos="355600" algn="l"/>
                <a:tab pos="7645400" algn="l"/>
              </a:tabLst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aspectos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mais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importante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serem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considerados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no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pré-teste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podem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ser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assim</a:t>
            </a:r>
          </a:p>
          <a:p>
            <a:pPr>
              <a:lnSpc>
                <a:spcPts val="2100"/>
              </a:lnSpc>
              <a:tabLst>
                <a:tab pos="101600" algn="l"/>
                <a:tab pos="355600" algn="l"/>
                <a:tab pos="7645400" algn="l"/>
              </a:tabLst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discriminados</a:t>
            </a:r>
            <a:r>
              <a:rPr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sz="1000"/>
              <a:t>(GIL,</a:t>
            </a:r>
            <a:r>
              <a:rPr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000"/>
              <a:t>2008):</a:t>
            </a: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29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t>	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Clareza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precisão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termos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identificação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termos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deverão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</a:t>
            </a:r>
          </a:p>
          <a:p>
            <a:pPr>
              <a:lnSpc>
                <a:spcPts val="21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t>		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autoexplicativos,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sendo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necessária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explicação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pesquisador.</a:t>
            </a:r>
          </a:p>
          <a:p>
            <a:pPr>
              <a:lnSpc>
                <a:spcPts val="1000"/>
              </a:lnSpc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9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t>	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Quantidade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perguntas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verificação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quantidade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está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excessiva,</a:t>
            </a:r>
          </a:p>
          <a:p>
            <a:pPr>
              <a:lnSpc>
                <a:spcPts val="21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t>		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poderá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causar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cansaço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impaciência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nos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participantes.</a:t>
            </a:r>
          </a:p>
          <a:p>
            <a:pPr>
              <a:lnSpc>
                <a:spcPts val="1000"/>
              </a:lnSpc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9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t>	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Forma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das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perguntas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favorável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fazer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mesma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pergunta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sob</a:t>
            </a:r>
          </a:p>
          <a:p>
            <a:pPr>
              <a:lnSpc>
                <a:spcPts val="21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t>		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duas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formas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diferentes,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sondar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reação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participantes.</a:t>
            </a:r>
          </a:p>
          <a:p>
            <a:pPr>
              <a:lnSpc>
                <a:spcPts val="1000"/>
              </a:lnSpc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9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t>	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4)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Ordem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das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perguntas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verificação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possível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influência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pergunta</a:t>
            </a:r>
          </a:p>
          <a:p>
            <a:pPr>
              <a:lnSpc>
                <a:spcPts val="21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t>		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exercer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à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outra.</a:t>
            </a:r>
          </a:p>
          <a:p>
            <a:pPr>
              <a:lnSpc>
                <a:spcPts val="1000"/>
              </a:lnSpc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9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t>	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5)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análise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melhor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iniciar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contato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participante</a:t>
            </a:r>
          </a:p>
          <a:p>
            <a:pPr>
              <a:lnSpc>
                <a:spcPts val="21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t>		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melhor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coleta.</a:t>
            </a:r>
          </a:p>
          <a:p>
            <a:pPr>
              <a:lnSpc>
                <a:spcPts val="1000"/>
              </a:lnSpc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1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t>		</a:t>
            </a:r>
          </a:p>
        </p:txBody>
      </p:sp>
      <p:pic>
        <p:nvPicPr>
          <p:cNvPr id="355" name="Imagem" descr="Image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1935" y="227707"/>
            <a:ext cx="704631" cy="877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8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5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2806700"/>
            <a:ext cx="4191000" cy="124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203200"/>
            <a:ext cx="800100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6680200"/>
            <a:ext cx="10795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TextBox 1"/>
          <p:cNvSpPr txBox="1"/>
          <p:nvPr/>
        </p:nvSpPr>
        <p:spPr>
          <a:xfrm>
            <a:off x="2819400" y="3048000"/>
            <a:ext cx="3215972" cy="60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Variáveis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8" name="Freeform 3"/>
          <p:cNvSpPr/>
          <p:nvPr/>
        </p:nvSpPr>
        <p:spPr>
          <a:xfrm>
            <a:off x="0" y="1124711"/>
            <a:ext cx="2915793" cy="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6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4254500" cy="1854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203200"/>
            <a:ext cx="800100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0" y="3352800"/>
            <a:ext cx="3403600" cy="295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500" y="6680200"/>
            <a:ext cx="10795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3" descr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TextBox 1"/>
          <p:cNvSpPr txBox="1"/>
          <p:nvPr/>
        </p:nvSpPr>
        <p:spPr>
          <a:xfrm>
            <a:off x="8115300" y="6718300"/>
            <a:ext cx="980269" cy="12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600"/>
              </a:lnSpc>
              <a:defRPr sz="600">
                <a:solidFill>
                  <a:srgbClr val="558E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MACEDO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FRANCO,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2013.</a:t>
            </a:r>
          </a:p>
        </p:txBody>
      </p:sp>
      <p:sp>
        <p:nvSpPr>
          <p:cNvPr id="375" name="TextBox 1"/>
          <p:cNvSpPr txBox="1"/>
          <p:nvPr/>
        </p:nvSpPr>
        <p:spPr>
          <a:xfrm>
            <a:off x="431800" y="482600"/>
            <a:ext cx="4257055" cy="345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  <a:tab pos="762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Variáveis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3100"/>
              </a:lnSpc>
              <a:tabLst>
                <a:tab pos="63500" algn="l"/>
                <a:tab pos="76200" algn="l"/>
              </a:tabLst>
            </a:pPr>
            <a:r>
              <a:t>	</a:t>
            </a:r>
            <a:r>
              <a:rPr sz="2400" b="1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rPr>
              <a:t>Conceito</a:t>
            </a:r>
          </a:p>
          <a:p>
            <a:pPr>
              <a:lnSpc>
                <a:spcPts val="1000"/>
              </a:lnSpc>
            </a:pPr>
            <a:endParaRPr sz="2400" b="1">
              <a:solidFill>
                <a:srgbClr val="FAC09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2400" b="1">
              <a:solidFill>
                <a:srgbClr val="FAC09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4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variável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considerada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</a:p>
          <a:p>
            <a:pPr>
              <a:lnSpc>
                <a:spcPts val="21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classificação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medida;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quantidade</a:t>
            </a:r>
          </a:p>
          <a:p>
            <a:pPr>
              <a:lnSpc>
                <a:spcPts val="21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varia;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conceito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contém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</a:p>
          <a:p>
            <a:pPr>
              <a:lnSpc>
                <a:spcPts val="21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apresenta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valores;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aspecto,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propriedade</a:t>
            </a:r>
          </a:p>
          <a:p>
            <a:pPr>
              <a:lnSpc>
                <a:spcPts val="21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fator,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discernível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</a:p>
          <a:p>
            <a:pPr>
              <a:lnSpc>
                <a:spcPts val="21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estudo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passível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mensuração</a:t>
            </a:r>
          </a:p>
          <a:p>
            <a:pPr>
              <a:lnSpc>
                <a:spcPts val="1300"/>
              </a:lnSpc>
              <a:tabLst>
                <a:tab pos="63500" algn="l"/>
                <a:tab pos="76200" algn="l"/>
              </a:tabLst>
            </a:pPr>
            <a:r>
              <a:t>		</a:t>
            </a:r>
            <a:r>
              <a: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(LAKATOS;</a:t>
            </a:r>
            <a:r>
              <a:rPr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MARCONI,</a:t>
            </a:r>
            <a:r>
              <a:rPr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2008).</a:t>
            </a:r>
          </a:p>
        </p:txBody>
      </p:sp>
      <p:pic>
        <p:nvPicPr>
          <p:cNvPr id="376" name="Imagem" descr="Image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1775" y="227310"/>
            <a:ext cx="704950" cy="877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9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0" name="Freeform 3"/>
          <p:cNvSpPr/>
          <p:nvPr/>
        </p:nvSpPr>
        <p:spPr>
          <a:xfrm>
            <a:off x="0" y="1124711"/>
            <a:ext cx="2915793" cy="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8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4254500" cy="124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203200"/>
            <a:ext cx="800100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612900"/>
            <a:ext cx="8343900" cy="4851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6515100"/>
            <a:ext cx="3022600" cy="25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Picture 3" descr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500" y="6680200"/>
            <a:ext cx="10795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Picture 3" descr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TextBox 1"/>
          <p:cNvSpPr txBox="1"/>
          <p:nvPr/>
        </p:nvSpPr>
        <p:spPr>
          <a:xfrm>
            <a:off x="8115300" y="6718300"/>
            <a:ext cx="980269" cy="12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600"/>
              </a:lnSpc>
              <a:defRPr sz="600">
                <a:solidFill>
                  <a:srgbClr val="558E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MACEDO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FRANCO,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2013.</a:t>
            </a:r>
          </a:p>
        </p:txBody>
      </p:sp>
      <p:sp>
        <p:nvSpPr>
          <p:cNvPr id="388" name="TextBox 1"/>
          <p:cNvSpPr txBox="1"/>
          <p:nvPr/>
        </p:nvSpPr>
        <p:spPr>
          <a:xfrm>
            <a:off x="6731000" y="1765300"/>
            <a:ext cx="1006277" cy="21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700"/>
              </a:lnSpc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EXEMPLO</a:t>
            </a:r>
          </a:p>
        </p:txBody>
      </p:sp>
      <p:sp>
        <p:nvSpPr>
          <p:cNvPr id="389" name="TextBox 1"/>
          <p:cNvSpPr txBox="1"/>
          <p:nvPr/>
        </p:nvSpPr>
        <p:spPr>
          <a:xfrm>
            <a:off x="406400" y="482600"/>
            <a:ext cx="5148164" cy="199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774700" algn="l"/>
                <a:tab pos="2159000" algn="l"/>
                <a:tab pos="32131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Variáveis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2500"/>
              </a:lnSpc>
              <a:tabLst>
                <a:tab pos="774700" algn="l"/>
                <a:tab pos="2159000" algn="l"/>
                <a:tab pos="3213100" algn="l"/>
              </a:tabLst>
            </a:pPr>
            <a:r>
              <a:t>	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TIPO</a:t>
            </a:r>
          </a:p>
          <a:p>
            <a:pPr>
              <a:lnSpc>
                <a:spcPts val="0"/>
              </a:lnSpc>
              <a:tabLst>
                <a:tab pos="774700" algn="l"/>
                <a:tab pos="2159000" algn="l"/>
                <a:tab pos="3213100" algn="l"/>
              </a:tabLst>
            </a:pPr>
            <a:r>
              <a:t>			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RESUMO</a:t>
            </a: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500"/>
              </a:lnSpc>
              <a:tabLst>
                <a:tab pos="774700" algn="l"/>
                <a:tab pos="2159000" algn="l"/>
                <a:tab pos="3213100" algn="l"/>
              </a:tabLst>
            </a:pPr>
            <a:r>
              <a:t>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Apenas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categorizadas.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dados</a:t>
            </a:r>
          </a:p>
        </p:txBody>
      </p:sp>
      <p:sp>
        <p:nvSpPr>
          <p:cNvPr id="390" name="TextBox 1"/>
          <p:cNvSpPr txBox="1"/>
          <p:nvPr/>
        </p:nvSpPr>
        <p:spPr>
          <a:xfrm>
            <a:off x="901700" y="2692400"/>
            <a:ext cx="1066887" cy="3528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000"/>
              </a:lnSpc>
              <a:tabLst>
                <a:tab pos="114300" algn="l"/>
                <a:tab pos="152400" algn="l"/>
                <a:tab pos="177800" algn="l"/>
              </a:tabLst>
            </a:pPr>
            <a:r>
              <a:t>		</a:t>
            </a:r>
            <a:r>
              <a: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Nominal</a:t>
            </a:r>
          </a:p>
          <a:p>
            <a:pPr>
              <a:lnSpc>
                <a:spcPts val="1000"/>
              </a:lnSpc>
            </a:pP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900"/>
              </a:lnSpc>
              <a:tabLst>
                <a:tab pos="114300" algn="l"/>
                <a:tab pos="152400" algn="l"/>
                <a:tab pos="177800" algn="l"/>
              </a:tabLst>
            </a:pPr>
            <a:r>
              <a:t>	</a:t>
            </a:r>
            <a:r>
              <a: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Ordinal</a:t>
            </a:r>
          </a:p>
          <a:p>
            <a:pPr>
              <a:lnSpc>
                <a:spcPts val="1000"/>
              </a:lnSpc>
            </a:pP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800"/>
              </a:lnSpc>
              <a:tabLst>
                <a:tab pos="114300" algn="l"/>
                <a:tab pos="152400" algn="l"/>
                <a:tab pos="177800" algn="l"/>
              </a:tabLst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Intervalar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2100"/>
              </a:lnSpc>
              <a:tabLst>
                <a:tab pos="114300" algn="l"/>
                <a:tab pos="152400" algn="l"/>
                <a:tab pos="177800" algn="l"/>
              </a:tabLst>
            </a:pPr>
            <a:r>
              <a:t>			</a:t>
            </a:r>
            <a:r>
              <a: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Razão</a:t>
            </a:r>
          </a:p>
        </p:txBody>
      </p:sp>
      <p:sp>
        <p:nvSpPr>
          <p:cNvPr id="391" name="TextBox 1"/>
          <p:cNvSpPr txBox="1"/>
          <p:nvPr/>
        </p:nvSpPr>
        <p:spPr>
          <a:xfrm>
            <a:off x="2552700" y="2590800"/>
            <a:ext cx="3005833" cy="3710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700"/>
              </a:lnSpc>
              <a:tabLst>
                <a:tab pos="25400" algn="l"/>
                <a:tab pos="38100" algn="l"/>
                <a:tab pos="63500" algn="l"/>
                <a:tab pos="88900" algn="l"/>
                <a:tab pos="241300" algn="l"/>
                <a:tab pos="304800" algn="l"/>
                <a:tab pos="381000" algn="l"/>
                <a:tab pos="393700" algn="l"/>
                <a:tab pos="533400" algn="l"/>
              </a:tabLst>
            </a:pPr>
            <a:r>
              <a:t>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feito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qualquer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ranking,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  <a:tab pos="63500" algn="l"/>
                <a:tab pos="88900" algn="l"/>
                <a:tab pos="241300" algn="l"/>
                <a:tab pos="304800" algn="l"/>
                <a:tab pos="381000" algn="l"/>
                <a:tab pos="393700" algn="l"/>
                <a:tab pos="533400" algn="l"/>
              </a:tabLst>
            </a:pPr>
            <a:r>
              <a:t>		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há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esquema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ordem.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Há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apenas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  <a:tab pos="63500" algn="l"/>
                <a:tab pos="88900" algn="l"/>
                <a:tab pos="241300" algn="l"/>
                <a:tab pos="304800" algn="l"/>
                <a:tab pos="381000" algn="l"/>
                <a:tab pos="393700" algn="l"/>
                <a:tab pos="533400" algn="l"/>
              </a:tabLst>
            </a:pPr>
            <a:r>
              <a:t>							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categorias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nomes.</a:t>
            </a: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000"/>
              </a:lnSpc>
              <a:tabLst>
                <a:tab pos="25400" algn="l"/>
                <a:tab pos="38100" algn="l"/>
                <a:tab pos="63500" algn="l"/>
                <a:tab pos="88900" algn="l"/>
                <a:tab pos="241300" algn="l"/>
                <a:tab pos="304800" algn="l"/>
                <a:tab pos="381000" algn="l"/>
                <a:tab pos="393700" algn="l"/>
                <a:tab pos="533400" algn="l"/>
              </a:tabLst>
            </a:pPr>
            <a:r>
              <a:t>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categorias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são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ordenadas,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há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  <a:tab pos="63500" algn="l"/>
                <a:tab pos="88900" algn="l"/>
                <a:tab pos="241300" algn="l"/>
                <a:tab pos="304800" algn="l"/>
                <a:tab pos="381000" algn="l"/>
                <a:tab pos="393700" algn="l"/>
                <a:tab pos="533400" algn="l"/>
              </a:tabLst>
            </a:pPr>
            <a:r>
              <a:t>					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ordenação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ranking.</a:t>
            </a: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000"/>
              </a:lnSpc>
              <a:tabLst>
                <a:tab pos="25400" algn="l"/>
                <a:tab pos="38100" algn="l"/>
                <a:tab pos="63500" algn="l"/>
                <a:tab pos="88900" algn="l"/>
                <a:tab pos="241300" algn="l"/>
                <a:tab pos="304800" algn="l"/>
                <a:tab pos="381000" algn="l"/>
                <a:tab pos="393700" algn="l"/>
                <a:tab pos="533400" algn="l"/>
              </a:tabLst>
            </a:pPr>
            <a:r>
              <a:t>	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diferenças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são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significativas,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  <a:tab pos="63500" algn="l"/>
                <a:tab pos="88900" algn="l"/>
                <a:tab pos="241300" algn="l"/>
                <a:tab pos="304800" algn="l"/>
                <a:tab pos="381000" algn="l"/>
                <a:tab pos="393700" algn="l"/>
                <a:tab pos="533400" algn="l"/>
              </a:tabLst>
            </a:pPr>
            <a:r>
              <a:t>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mas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existe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ponto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inicial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zero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  <a:tab pos="63500" algn="l"/>
                <a:tab pos="88900" algn="l"/>
                <a:tab pos="241300" algn="l"/>
                <a:tab pos="304800" algn="l"/>
                <a:tab pos="381000" algn="l"/>
                <a:tab pos="393700" algn="l"/>
                <a:tab pos="533400" algn="l"/>
              </a:tabLst>
            </a:pPr>
            <a:r>
              <a:t>						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natural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há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motivos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  <a:tab pos="63500" algn="l"/>
                <a:tab pos="88900" algn="l"/>
                <a:tab pos="241300" algn="l"/>
                <a:tab pos="304800" algn="l"/>
                <a:tab pos="381000" algn="l"/>
                <a:tab pos="393700" algn="l"/>
                <a:tab pos="533400" algn="l"/>
              </a:tabLst>
            </a:pPr>
            <a:r>
              <a:t>				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justificados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racionalmente.</a:t>
            </a: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200"/>
              </a:lnSpc>
              <a:tabLst>
                <a:tab pos="25400" algn="l"/>
                <a:tab pos="38100" algn="l"/>
                <a:tab pos="63500" algn="l"/>
                <a:tab pos="88900" algn="l"/>
                <a:tab pos="241300" algn="l"/>
                <a:tab pos="304800" algn="l"/>
                <a:tab pos="381000" algn="l"/>
                <a:tab pos="393700" algn="l"/>
                <a:tab pos="5334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Há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um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ponto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inicial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zero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natural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e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  <a:tab pos="63500" algn="l"/>
                <a:tab pos="88900" algn="l"/>
                <a:tab pos="241300" algn="l"/>
                <a:tab pos="304800" algn="l"/>
                <a:tab pos="381000" algn="l"/>
                <a:tab pos="393700" algn="l"/>
                <a:tab pos="533400" algn="l"/>
              </a:tabLst>
            </a:pPr>
            <a:r>
              <a:t>			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razões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são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significativas.</a:t>
            </a:r>
          </a:p>
        </p:txBody>
      </p:sp>
      <p:sp>
        <p:nvSpPr>
          <p:cNvPr id="392" name="TextBox 1"/>
          <p:cNvSpPr txBox="1"/>
          <p:nvPr/>
        </p:nvSpPr>
        <p:spPr>
          <a:xfrm>
            <a:off x="5854700" y="2705100"/>
            <a:ext cx="2740323" cy="360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700"/>
              </a:lnSpc>
              <a:tabLst>
                <a:tab pos="101600" algn="l"/>
                <a:tab pos="279400" algn="l"/>
                <a:tab pos="393700" algn="l"/>
                <a:tab pos="736600" algn="l"/>
                <a:tab pos="762000" algn="l"/>
              </a:tabLst>
            </a:pPr>
            <a:r>
              <a:t>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Município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residência.</a:t>
            </a: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900"/>
              </a:lnSpc>
              <a:tabLst>
                <a:tab pos="101600" algn="l"/>
                <a:tab pos="279400" algn="l"/>
                <a:tab pos="393700" algn="l"/>
                <a:tab pos="736600" algn="l"/>
                <a:tab pos="762000" algn="l"/>
              </a:tabLst>
            </a:pPr>
            <a:r>
              <a:t>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Frequência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à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escola: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pouco,</a:t>
            </a:r>
          </a:p>
          <a:p>
            <a:pPr>
              <a:lnSpc>
                <a:spcPts val="1900"/>
              </a:lnSpc>
              <a:tabLst>
                <a:tab pos="101600" algn="l"/>
                <a:tab pos="279400" algn="l"/>
                <a:tab pos="393700" algn="l"/>
                <a:tab pos="736600" algn="l"/>
                <a:tab pos="762000" algn="l"/>
              </a:tabLst>
            </a:pPr>
            <a:r>
              <a:t>			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médio,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muito.</a:t>
            </a: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900"/>
              </a:lnSpc>
              <a:tabLst>
                <a:tab pos="101600" algn="l"/>
                <a:tab pos="279400" algn="l"/>
                <a:tab pos="393700" algn="l"/>
                <a:tab pos="736600" algn="l"/>
                <a:tab pos="7620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Escalas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Celsius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ou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Fahrenheit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2100"/>
              </a:lnSpc>
              <a:tabLst>
                <a:tab pos="101600" algn="l"/>
                <a:tab pos="279400" algn="l"/>
                <a:tab pos="393700" algn="l"/>
                <a:tab pos="736600" algn="l"/>
                <a:tab pos="762000" algn="l"/>
              </a:tabLst>
            </a:pPr>
            <a:r>
              <a:t>		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Escala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Kelvin.</a:t>
            </a:r>
          </a:p>
          <a:p>
            <a:pPr>
              <a:lnSpc>
                <a:spcPts val="1900"/>
              </a:lnSpc>
              <a:tabLst>
                <a:tab pos="101600" algn="l"/>
                <a:tab pos="279400" algn="l"/>
                <a:tab pos="393700" algn="l"/>
                <a:tab pos="736600" algn="l"/>
                <a:tab pos="762000" algn="l"/>
              </a:tabLst>
            </a:pPr>
            <a:r>
              <a:t>	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Taxa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desemprego.</a:t>
            </a:r>
          </a:p>
        </p:txBody>
      </p:sp>
      <p:sp>
        <p:nvSpPr>
          <p:cNvPr id="393" name="TextBox 1"/>
          <p:cNvSpPr txBox="1"/>
          <p:nvPr/>
        </p:nvSpPr>
        <p:spPr>
          <a:xfrm>
            <a:off x="444500" y="6565900"/>
            <a:ext cx="2446295" cy="12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800"/>
              </a:lnSpc>
              <a:defRPr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(BABBIE,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1999;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PEREIRA,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1999;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MAY,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2004,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FREITAS,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2009)</a:t>
            </a:r>
          </a:p>
        </p:txBody>
      </p:sp>
      <p:pic>
        <p:nvPicPr>
          <p:cNvPr id="394" name="Imagem" descr="Imagem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2669" y="204638"/>
            <a:ext cx="723162" cy="900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7" name="Freeform 3"/>
          <p:cNvSpPr/>
          <p:nvPr/>
        </p:nvSpPr>
        <p:spPr>
          <a:xfrm>
            <a:off x="0" y="1124711"/>
            <a:ext cx="2915793" cy="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4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6675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TextBox 1"/>
          <p:cNvSpPr txBox="1"/>
          <p:nvPr/>
        </p:nvSpPr>
        <p:spPr>
          <a:xfrm>
            <a:off x="469900" y="431800"/>
            <a:ext cx="5053286" cy="3192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Conceito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29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tipo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survey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termo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inglês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destina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grande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escala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caracteriza-se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abordagem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quantitativa,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visa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apresentar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opiniões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pessoas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meio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questionários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entrevistas.</a:t>
            </a:r>
          </a:p>
          <a:p>
            <a:pPr>
              <a:lnSpc>
                <a:spcPts val="1300"/>
              </a:lnSpc>
              <a:tabLst>
                <a:tab pos="63500" algn="l"/>
              </a:tabLst>
            </a:pPr>
            <a:r>
              <a:t>	</a:t>
            </a:r>
            <a:r>
              <a: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(BABBIE,</a:t>
            </a:r>
            <a:r>
              <a:rPr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1999)</a:t>
            </a:r>
          </a:p>
        </p:txBody>
      </p:sp>
      <p:pic>
        <p:nvPicPr>
          <p:cNvPr id="150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48" y="273248"/>
            <a:ext cx="815973" cy="1015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7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9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641600"/>
            <a:ext cx="4686300" cy="1917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203200"/>
            <a:ext cx="800100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6680200"/>
            <a:ext cx="10795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TextBox 1"/>
          <p:cNvSpPr txBox="1"/>
          <p:nvPr/>
        </p:nvSpPr>
        <p:spPr>
          <a:xfrm>
            <a:off x="2565400" y="2895600"/>
            <a:ext cx="3715674" cy="125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266700" algn="l"/>
              </a:tabLst>
            </a:pPr>
            <a:r>
              <a:t>	</a:t>
            </a:r>
            <a:r>
              <a: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Vantagens</a:t>
            </a:r>
            <a:r>
              <a:rPr sz="4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  <a:p>
            <a:pPr>
              <a:lnSpc>
                <a:spcPts val="5200"/>
              </a:lnSpc>
              <a:tabLst>
                <a:tab pos="2667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Desvantagens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TextBox 1"/>
          <p:cNvSpPr txBox="1"/>
          <p:nvPr/>
        </p:nvSpPr>
        <p:spPr>
          <a:xfrm>
            <a:off x="4660900" y="1964918"/>
            <a:ext cx="3531493" cy="4851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0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dirty="0"/>
              <a:t>							</a:t>
            </a:r>
            <a:r>
              <a:rPr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DESVANTAGENS</a:t>
            </a: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9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Dependem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motivação</a:t>
            </a:r>
            <a:r>
              <a:rPr dirty="0"/>
              <a:t>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honestidade</a:t>
            </a:r>
            <a:r>
              <a:rPr dirty="0"/>
              <a:t>,</a:t>
            </a:r>
          </a:p>
          <a:p>
            <a:pPr>
              <a:lnSpc>
                <a:spcPts val="19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dirty="0"/>
              <a:t>	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memória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habilidade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responder</a:t>
            </a:r>
          </a:p>
          <a:p>
            <a:pPr>
              <a:lnSpc>
                <a:spcPts val="19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dirty="0"/>
              <a:t>						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perguntas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parte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</a:p>
          <a:p>
            <a:pPr>
              <a:lnSpc>
                <a:spcPts val="18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dirty="0"/>
              <a:t>							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participantes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8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dirty="0"/>
              <a:t>	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Surveys,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particularmente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aqueles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</a:p>
          <a:p>
            <a:pPr>
              <a:lnSpc>
                <a:spcPts val="19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dirty="0"/>
              <a:t>		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questões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fechadas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podem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baixa</a:t>
            </a: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9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dirty="0"/>
              <a:t>	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validade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quando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há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variáveis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afetivas</a:t>
            </a: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8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dirty="0"/>
              <a:t>								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envolvidas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1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dirty="0"/>
              <a:t>	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Erros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desvios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devido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ausência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</a:p>
          <a:p>
            <a:pPr>
              <a:lnSpc>
                <a:spcPts val="19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dirty="0"/>
              <a:t>			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repostas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podem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existir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motivos</a:t>
            </a: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9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dirty="0"/>
              <a:t>				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podem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variados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são</a:t>
            </a: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8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dirty="0"/>
              <a:t>							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identificáveis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5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dirty="0"/>
              <a:t>										</a:t>
            </a:r>
          </a:p>
        </p:txBody>
      </p:sp>
      <p:sp>
        <p:nvSpPr>
          <p:cNvPr id="407" name="TextBox 1"/>
          <p:cNvSpPr txBox="1"/>
          <p:nvPr/>
        </p:nvSpPr>
        <p:spPr>
          <a:xfrm>
            <a:off x="558800" y="457200"/>
            <a:ext cx="7024006" cy="60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Vantagens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e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Desvantagens</a:t>
            </a:r>
          </a:p>
        </p:txBody>
      </p:sp>
      <p:sp>
        <p:nvSpPr>
          <p:cNvPr id="408" name="TextBox 1"/>
          <p:cNvSpPr txBox="1"/>
          <p:nvPr/>
        </p:nvSpPr>
        <p:spPr>
          <a:xfrm>
            <a:off x="812800" y="1964918"/>
            <a:ext cx="3631407" cy="4680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0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t>												</a:t>
            </a:r>
            <a:r>
              <a: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VANTAGENS</a:t>
            </a:r>
          </a:p>
          <a:p>
            <a:pPr>
              <a:lnSpc>
                <a:spcPts val="1000"/>
              </a:lnSpc>
            </a:pP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9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t>			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maneira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eficiente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coletar</a:t>
            </a:r>
          </a:p>
          <a:p>
            <a:pPr>
              <a:lnSpc>
                <a:spcPts val="19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t>					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informações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partir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grande</a:t>
            </a:r>
          </a:p>
          <a:p>
            <a:pPr>
              <a:lnSpc>
                <a:spcPts val="19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t>		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número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respondentes.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possível</a:t>
            </a:r>
          </a:p>
          <a:p>
            <a:pPr>
              <a:lnSpc>
                <a:spcPts val="18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t>						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trabalhar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grandes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amostras.</a:t>
            </a: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8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t>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ampla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gama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informações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pode</a:t>
            </a:r>
          </a:p>
          <a:p>
            <a:pPr>
              <a:lnSpc>
                <a:spcPts val="19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t>				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coletada.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Podem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utilizados</a:t>
            </a:r>
          </a:p>
          <a:p>
            <a:pPr>
              <a:lnSpc>
                <a:spcPts val="19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t>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estudar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atitudes,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valores,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crenças</a:t>
            </a:r>
          </a:p>
          <a:p>
            <a:pPr>
              <a:lnSpc>
                <a:spcPts val="18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t>								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comportamentos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passados.</a:t>
            </a: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1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t>							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Técnicas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estatísticas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podem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</a:t>
            </a:r>
          </a:p>
          <a:p>
            <a:pPr>
              <a:lnSpc>
                <a:spcPts val="19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t>	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utilizadas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determinar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validade,</a:t>
            </a:r>
          </a:p>
          <a:p>
            <a:pPr>
              <a:lnSpc>
                <a:spcPts val="19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t>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confiabilidade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significância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estatística</a:t>
            </a:r>
          </a:p>
          <a:p>
            <a:pPr>
              <a:lnSpc>
                <a:spcPts val="18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t>											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das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informações.</a:t>
            </a: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3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(KHOURY,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2010)</a:t>
            </a:r>
          </a:p>
        </p:txBody>
      </p:sp>
      <p:pic>
        <p:nvPicPr>
          <p:cNvPr id="409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617" y="209835"/>
            <a:ext cx="732766" cy="912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2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3" name="Freeform 3"/>
          <p:cNvSpPr/>
          <p:nvPr/>
        </p:nvSpPr>
        <p:spPr>
          <a:xfrm>
            <a:off x="0" y="1124711"/>
            <a:ext cx="2915793" cy="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8166100" cy="124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400" y="203200"/>
            <a:ext cx="800100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612900"/>
            <a:ext cx="7594600" cy="4787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Picture 3" descr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6451600"/>
            <a:ext cx="1206500" cy="3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Picture 3" descr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4500" y="6680200"/>
            <a:ext cx="10795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Picture 3" descr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TextBox 1"/>
          <p:cNvSpPr txBox="1"/>
          <p:nvPr/>
        </p:nvSpPr>
        <p:spPr>
          <a:xfrm>
            <a:off x="4639494" y="1955178"/>
            <a:ext cx="3526606" cy="4932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000"/>
              </a:lnSpc>
              <a:tabLst>
                <a:tab pos="25400" algn="l"/>
                <a:tab pos="38100" algn="l"/>
                <a:tab pos="63500" algn="l"/>
                <a:tab pos="114300" algn="l"/>
                <a:tab pos="203200" algn="l"/>
                <a:tab pos="838200" algn="l"/>
                <a:tab pos="1549400" algn="l"/>
                <a:tab pos="3454400" algn="l"/>
              </a:tabLst>
            </a:pPr>
            <a:r>
              <a:rPr dirty="0"/>
              <a:t>						</a:t>
            </a:r>
            <a:r>
              <a:rPr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DESVANTAGENS</a:t>
            </a: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400"/>
              </a:lnSpc>
              <a:tabLst>
                <a:tab pos="25400" algn="l"/>
                <a:tab pos="38100" algn="l"/>
                <a:tab pos="63500" algn="l"/>
                <a:tab pos="114300" algn="l"/>
                <a:tab pos="203200" algn="l"/>
                <a:tab pos="838200" algn="l"/>
                <a:tab pos="1549400" algn="l"/>
                <a:tab pos="3454400" algn="l"/>
              </a:tabLst>
            </a:pPr>
            <a:r>
              <a:rPr dirty="0"/>
              <a:t>				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Algumas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alternativas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respostas</a:t>
            </a: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900"/>
              </a:lnSpc>
              <a:tabLst>
                <a:tab pos="25400" algn="l"/>
                <a:tab pos="38100" algn="l"/>
                <a:tab pos="63500" algn="l"/>
                <a:tab pos="114300" algn="l"/>
                <a:tab pos="203200" algn="l"/>
                <a:tab pos="838200" algn="l"/>
                <a:tab pos="1549400" algn="l"/>
                <a:tab pos="3454400" algn="l"/>
              </a:tabLst>
            </a:pPr>
            <a:r>
              <a:rPr dirty="0"/>
              <a:t>	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podem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significados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diferentes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  <a:tab pos="63500" algn="l"/>
                <a:tab pos="114300" algn="l"/>
                <a:tab pos="203200" algn="l"/>
                <a:tab pos="838200" algn="l"/>
                <a:tab pos="1549400" algn="l"/>
                <a:tab pos="3454400" algn="l"/>
              </a:tabLst>
            </a:pPr>
            <a:r>
              <a:rPr dirty="0"/>
              <a:t>			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diferentes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sujeitos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assim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como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</a:p>
          <a:p>
            <a:pPr>
              <a:lnSpc>
                <a:spcPts val="1800"/>
              </a:lnSpc>
              <a:tabLst>
                <a:tab pos="25400" algn="l"/>
                <a:tab pos="38100" algn="l"/>
                <a:tab pos="63500" algn="l"/>
                <a:tab pos="114300" algn="l"/>
                <a:tab pos="203200" algn="l"/>
                <a:tab pos="838200" algn="l"/>
                <a:tab pos="1549400" algn="l"/>
                <a:tab pos="3454400" algn="l"/>
              </a:tabLst>
            </a:pPr>
            <a:r>
              <a:rPr dirty="0"/>
              <a:t>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quem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interpretará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dados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coletados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800"/>
              </a:lnSpc>
              <a:tabLst>
                <a:tab pos="25400" algn="l"/>
                <a:tab pos="38100" algn="l"/>
                <a:tab pos="63500" algn="l"/>
                <a:tab pos="114300" algn="l"/>
                <a:tab pos="203200" algn="l"/>
                <a:tab pos="838200" algn="l"/>
                <a:tab pos="1549400" algn="l"/>
                <a:tab pos="3454400" algn="l"/>
              </a:tabLst>
            </a:pPr>
            <a:r>
              <a:rPr dirty="0"/>
              <a:t>			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possível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problemas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mesmo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  <a:tab pos="63500" algn="l"/>
                <a:tab pos="114300" algn="l"/>
                <a:tab pos="203200" algn="l"/>
                <a:tab pos="838200" algn="l"/>
                <a:tab pos="1549400" algn="l"/>
                <a:tab pos="34544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respostas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tipo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sim/</a:t>
            </a:r>
            <a:r>
              <a:rPr dirty="0" err="1"/>
              <a:t>não</a:t>
            </a:r>
            <a:r>
              <a:rPr dirty="0"/>
              <a:t>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quando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não</a:t>
            </a:r>
            <a:endParaRPr dirty="0"/>
          </a:p>
          <a:p>
            <a:pPr>
              <a:lnSpc>
                <a:spcPts val="1900"/>
              </a:lnSpc>
              <a:tabLst>
                <a:tab pos="25400" algn="l"/>
                <a:tab pos="38100" algn="l"/>
                <a:tab pos="63500" algn="l"/>
                <a:tab pos="114300" algn="l"/>
                <a:tab pos="203200" algn="l"/>
                <a:tab pos="838200" algn="l"/>
                <a:tab pos="1549400" algn="l"/>
                <a:tab pos="34544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houver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alternativa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tipo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“</a:t>
            </a:r>
            <a:r>
              <a:rPr dirty="0" err="1"/>
              <a:t>apenas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uma</a:t>
            </a:r>
            <a:endParaRPr dirty="0"/>
          </a:p>
          <a:p>
            <a:pPr>
              <a:lnSpc>
                <a:spcPts val="1800"/>
              </a:lnSpc>
              <a:tabLst>
                <a:tab pos="25400" algn="l"/>
                <a:tab pos="38100" algn="l"/>
                <a:tab pos="63500" algn="l"/>
                <a:tab pos="114300" algn="l"/>
                <a:tab pos="203200" algn="l"/>
                <a:tab pos="838200" algn="l"/>
                <a:tab pos="1549400" algn="l"/>
                <a:tab pos="3454400" algn="l"/>
              </a:tabLst>
            </a:pPr>
            <a:r>
              <a:rPr dirty="0"/>
              <a:t>						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vez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”.</a:t>
            </a: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800"/>
              </a:lnSpc>
              <a:tabLst>
                <a:tab pos="25400" algn="l"/>
                <a:tab pos="38100" algn="l"/>
                <a:tab pos="63500" algn="l"/>
                <a:tab pos="114300" algn="l"/>
                <a:tab pos="203200" algn="l"/>
                <a:tab pos="838200" algn="l"/>
                <a:tab pos="1549400" algn="l"/>
                <a:tab pos="3454400" algn="l"/>
              </a:tabLst>
            </a:pPr>
            <a:r>
              <a:rPr dirty="0"/>
              <a:t>								</a:t>
            </a:r>
            <a:endParaRPr sz="600" dirty="0">
              <a:solidFill>
                <a:srgbClr val="558E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TextBox 1"/>
          <p:cNvSpPr txBox="1"/>
          <p:nvPr/>
        </p:nvSpPr>
        <p:spPr>
          <a:xfrm>
            <a:off x="406400" y="431800"/>
            <a:ext cx="7024006" cy="60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Vantagens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e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Desvantagens</a:t>
            </a:r>
          </a:p>
        </p:txBody>
      </p:sp>
      <p:sp>
        <p:nvSpPr>
          <p:cNvPr id="422" name="TextBox 1"/>
          <p:cNvSpPr txBox="1"/>
          <p:nvPr/>
        </p:nvSpPr>
        <p:spPr>
          <a:xfrm>
            <a:off x="825500" y="1915628"/>
            <a:ext cx="3596482" cy="4688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000"/>
              </a:lnSpc>
              <a:tabLst>
                <a:tab pos="127000" algn="l"/>
                <a:tab pos="152400" algn="l"/>
                <a:tab pos="279400" algn="l"/>
                <a:tab pos="317500" algn="l"/>
                <a:tab pos="508000" algn="l"/>
                <a:tab pos="787400" algn="l"/>
                <a:tab pos="1168400" algn="l"/>
                <a:tab pos="1320800" algn="l"/>
              </a:tabLst>
            </a:pPr>
            <a:r>
              <a:rPr dirty="0"/>
              <a:t>							</a:t>
            </a:r>
            <a:r>
              <a:rPr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VANTAGENS</a:t>
            </a: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400"/>
              </a:lnSpc>
              <a:tabLst>
                <a:tab pos="127000" algn="l"/>
                <a:tab pos="152400" algn="l"/>
                <a:tab pos="279400" algn="l"/>
                <a:tab pos="317500" algn="l"/>
                <a:tab pos="508000" algn="l"/>
                <a:tab pos="787400" algn="l"/>
                <a:tab pos="1168400" algn="l"/>
                <a:tab pos="1320800" algn="l"/>
              </a:tabLst>
            </a:pPr>
            <a:r>
              <a:rPr dirty="0"/>
              <a:t>	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Há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economia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coleta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dados</a:t>
            </a:r>
          </a:p>
          <a:p>
            <a:pPr>
              <a:lnSpc>
                <a:spcPts val="1900"/>
              </a:lnSpc>
              <a:tabLst>
                <a:tab pos="127000" algn="l"/>
                <a:tab pos="152400" algn="l"/>
                <a:tab pos="279400" algn="l"/>
                <a:tab pos="317500" algn="l"/>
                <a:tab pos="508000" algn="l"/>
                <a:tab pos="787400" algn="l"/>
                <a:tab pos="1168400" algn="l"/>
                <a:tab pos="1320800" algn="l"/>
              </a:tabLst>
            </a:pPr>
            <a:r>
              <a:rPr dirty="0"/>
              <a:t>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relacionada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ao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foco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proporcionado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</a:p>
          <a:p>
            <a:pPr>
              <a:lnSpc>
                <a:spcPts val="1800"/>
              </a:lnSpc>
              <a:tabLst>
                <a:tab pos="127000" algn="l"/>
                <a:tab pos="152400" algn="l"/>
                <a:tab pos="279400" algn="l"/>
                <a:tab pos="317500" algn="l"/>
                <a:tab pos="508000" algn="l"/>
                <a:tab pos="787400" algn="l"/>
                <a:tab pos="1168400" algn="l"/>
                <a:tab pos="1320800" algn="l"/>
              </a:tabLst>
            </a:pPr>
            <a:r>
              <a:rPr dirty="0"/>
              <a:t>					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questões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padronizadas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800"/>
              </a:lnSpc>
              <a:tabLst>
                <a:tab pos="127000" algn="l"/>
                <a:tab pos="152400" algn="l"/>
                <a:tab pos="279400" algn="l"/>
                <a:tab pos="317500" algn="l"/>
                <a:tab pos="508000" algn="l"/>
                <a:tab pos="787400" algn="l"/>
                <a:tab pos="1168400" algn="l"/>
                <a:tab pos="1320800" algn="l"/>
              </a:tabLst>
            </a:pPr>
            <a:r>
              <a:rPr dirty="0"/>
              <a:t>		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Somente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questões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interesse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</a:p>
          <a:p>
            <a:pPr>
              <a:lnSpc>
                <a:spcPts val="1900"/>
              </a:lnSpc>
              <a:tabLst>
                <a:tab pos="127000" algn="l"/>
                <a:tab pos="152400" algn="l"/>
                <a:tab pos="279400" algn="l"/>
                <a:tab pos="317500" algn="l"/>
                <a:tab pos="508000" algn="l"/>
                <a:tab pos="787400" algn="l"/>
                <a:tab pos="1168400" algn="l"/>
                <a:tab pos="1320800" algn="l"/>
              </a:tabLst>
            </a:pPr>
            <a:r>
              <a:rPr dirty="0"/>
              <a:t>				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são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realizadas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armazenadas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</a:p>
          <a:p>
            <a:pPr>
              <a:lnSpc>
                <a:spcPts val="1900"/>
              </a:lnSpc>
              <a:tabLst>
                <a:tab pos="127000" algn="l"/>
                <a:tab pos="152400" algn="l"/>
                <a:tab pos="279400" algn="l"/>
                <a:tab pos="317500" algn="l"/>
                <a:tab pos="508000" algn="l"/>
                <a:tab pos="787400" algn="l"/>
                <a:tab pos="1168400" algn="l"/>
                <a:tab pos="1320800" algn="l"/>
              </a:tabLst>
            </a:pPr>
            <a:r>
              <a:rPr dirty="0"/>
              <a:t>			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codificadas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analisadas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Tempo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  <a:p>
            <a:pPr>
              <a:lnSpc>
                <a:spcPts val="1900"/>
              </a:lnSpc>
              <a:tabLst>
                <a:tab pos="127000" algn="l"/>
                <a:tab pos="152400" algn="l"/>
                <a:tab pos="279400" algn="l"/>
                <a:tab pos="317500" algn="l"/>
                <a:tab pos="508000" algn="l"/>
                <a:tab pos="787400" algn="l"/>
                <a:tab pos="1168400" algn="l"/>
                <a:tab pos="1320800" algn="l"/>
              </a:tabLst>
            </a:pPr>
            <a:r>
              <a:rPr dirty="0"/>
              <a:t>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dinheiro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são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gastos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questões</a:t>
            </a: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900"/>
              </a:lnSpc>
              <a:tabLst>
                <a:tab pos="127000" algn="l"/>
                <a:tab pos="152400" algn="l"/>
                <a:tab pos="279400" algn="l"/>
                <a:tab pos="317500" algn="l"/>
                <a:tab pos="508000" algn="l"/>
                <a:tab pos="787400" algn="l"/>
                <a:tab pos="1168400" algn="l"/>
                <a:tab pos="1320800" algn="l"/>
              </a:tabLst>
            </a:pPr>
            <a:r>
              <a:rPr dirty="0"/>
              <a:t>								</a:t>
            </a:r>
            <a:r>
              <a:rPr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tangenciais</a:t>
            </a:r>
            <a:r>
              <a:rPr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500"/>
              </a:lnSpc>
              <a:tabLst>
                <a:tab pos="127000" algn="l"/>
                <a:tab pos="152400" algn="l"/>
                <a:tab pos="279400" algn="l"/>
                <a:tab pos="317500" algn="l"/>
                <a:tab pos="508000" algn="l"/>
                <a:tab pos="787400" algn="l"/>
                <a:tab pos="1168400" algn="l"/>
                <a:tab pos="1320800" algn="l"/>
              </a:tabLst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(KHOURY,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2010)</a:t>
            </a:r>
          </a:p>
        </p:txBody>
      </p:sp>
      <p:pic>
        <p:nvPicPr>
          <p:cNvPr id="423" name="Imagem" descr="Imagem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7448" y="273248"/>
            <a:ext cx="815973" cy="1015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6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2641600"/>
            <a:ext cx="4038600" cy="1917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203200"/>
            <a:ext cx="800100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6680200"/>
            <a:ext cx="10795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TextBox 1"/>
          <p:cNvSpPr txBox="1"/>
          <p:nvPr/>
        </p:nvSpPr>
        <p:spPr>
          <a:xfrm>
            <a:off x="2895600" y="2895600"/>
            <a:ext cx="3062648" cy="125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4826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Exemplo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</a:p>
          <a:p>
            <a:pPr>
              <a:lnSpc>
                <a:spcPts val="5200"/>
              </a:lnSpc>
              <a:tabLst>
                <a:tab pos="482600" algn="l"/>
              </a:tabLst>
            </a:pPr>
            <a:r>
              <a:t>	</a:t>
            </a:r>
            <a:r>
              <a: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Surveys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4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5" name="Freeform 3"/>
          <p:cNvSpPr/>
          <p:nvPr/>
        </p:nvSpPr>
        <p:spPr>
          <a:xfrm>
            <a:off x="0" y="1124711"/>
            <a:ext cx="2915793" cy="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3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080500" cy="603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0" y="6680200"/>
            <a:ext cx="10795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TextBox 1"/>
          <p:cNvSpPr txBox="1"/>
          <p:nvPr/>
        </p:nvSpPr>
        <p:spPr>
          <a:xfrm>
            <a:off x="469900" y="444500"/>
            <a:ext cx="5097903" cy="60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800"/>
              </a:lnSpc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Exemplo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Survey</a:t>
            </a:r>
          </a:p>
        </p:txBody>
      </p:sp>
      <p:sp>
        <p:nvSpPr>
          <p:cNvPr id="440" name="TextBox 1"/>
          <p:cNvSpPr txBox="1"/>
          <p:nvPr/>
        </p:nvSpPr>
        <p:spPr>
          <a:xfrm>
            <a:off x="470346" y="1587500"/>
            <a:ext cx="8118625" cy="3926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600"/>
              </a:lnSpc>
              <a:defRPr sz="2400" b="1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Dissertação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Mestrado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3000"/>
              </a:lnSpc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Um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processo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formação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continuada: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das</a:t>
            </a:r>
          </a:p>
          <a:p>
            <a:pPr>
              <a:lnSpc>
                <a:spcPts val="2800"/>
              </a:lnSpc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necessidades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formativas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às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possibilidades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formação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2700"/>
              </a:lnSpc>
              <a:defRPr sz="2400" b="1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Autora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3000"/>
              </a:lnSpc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Anaide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Trevisan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2900"/>
              </a:lnSpc>
              <a:defRPr sz="2400" b="1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Orientadora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3000"/>
              </a:lnSpc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Profª.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Drª.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Marli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Eliza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Dalmazo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Afonso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André</a:t>
            </a:r>
          </a:p>
        </p:txBody>
      </p:sp>
      <p:pic>
        <p:nvPicPr>
          <p:cNvPr id="441" name="Imagem" descr="Image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891" y="210063"/>
            <a:ext cx="734718" cy="914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4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5" name="Freeform 3"/>
          <p:cNvSpPr/>
          <p:nvPr/>
        </p:nvSpPr>
        <p:spPr>
          <a:xfrm>
            <a:off x="0" y="1124711"/>
            <a:ext cx="2915793" cy="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4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080500" cy="354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4051300"/>
            <a:ext cx="8610600" cy="181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6680200"/>
            <a:ext cx="10795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TextBox 1"/>
          <p:cNvSpPr txBox="1"/>
          <p:nvPr/>
        </p:nvSpPr>
        <p:spPr>
          <a:xfrm>
            <a:off x="406400" y="431800"/>
            <a:ext cx="5020661" cy="60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Exemplo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Survey</a:t>
            </a:r>
          </a:p>
        </p:txBody>
      </p:sp>
      <p:sp>
        <p:nvSpPr>
          <p:cNvPr id="451" name="TextBox 1"/>
          <p:cNvSpPr txBox="1"/>
          <p:nvPr/>
        </p:nvSpPr>
        <p:spPr>
          <a:xfrm>
            <a:off x="469900" y="1587500"/>
            <a:ext cx="7782620" cy="4045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600"/>
              </a:lnSpc>
              <a:tabLst>
                <a:tab pos="101600" algn="l"/>
                <a:tab pos="114300" algn="l"/>
                <a:tab pos="279400" algn="l"/>
              </a:tabLst>
              <a:defRPr sz="2400" b="1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Objetivos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da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Pesquisa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2400"/>
              </a:lnSpc>
              <a:tabLst>
                <a:tab pos="101600" algn="l"/>
                <a:tab pos="114300" algn="l"/>
                <a:tab pos="279400" algn="l"/>
              </a:tabLst>
            </a:pPr>
            <a:r>
              <a:t>		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Investigar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quais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reais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necessidades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formativas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professores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</a:p>
          <a:p>
            <a:pPr>
              <a:lnSpc>
                <a:spcPts val="2400"/>
              </a:lnSpc>
              <a:tabLst>
                <a:tab pos="101600" algn="l"/>
                <a:tab pos="114300" algn="l"/>
                <a:tab pos="279400" algn="l"/>
              </a:tabLst>
            </a:pPr>
            <a:r>
              <a:t>			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ciclos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rede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escolar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SESI-SP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ótica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próprios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docentes.</a:t>
            </a:r>
          </a:p>
          <a:p>
            <a:pPr>
              <a:lnSpc>
                <a:spcPts val="1000"/>
              </a:lnSpc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600"/>
              </a:lnSpc>
              <a:tabLst>
                <a:tab pos="101600" algn="l"/>
                <a:tab pos="114300" algn="l"/>
                <a:tab pos="279400" algn="l"/>
              </a:tabLst>
            </a:pPr>
            <a:r>
              <a:t>		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Como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formação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continuada,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partir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dessa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análise,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pode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contribuir</a:t>
            </a:r>
          </a:p>
          <a:p>
            <a:pPr>
              <a:lnSpc>
                <a:spcPts val="2300"/>
              </a:lnSpc>
              <a:tabLst>
                <a:tab pos="101600" algn="l"/>
                <a:tab pos="114300" algn="l"/>
                <a:tab pos="279400" algn="l"/>
              </a:tabLst>
            </a:pPr>
            <a:r>
              <a:t>			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melhoria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atuação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professor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formador.</a:t>
            </a:r>
          </a:p>
          <a:p>
            <a:pPr>
              <a:lnSpc>
                <a:spcPts val="1000"/>
              </a:lnSpc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700"/>
              </a:lnSpc>
              <a:tabLst>
                <a:tab pos="101600" algn="l"/>
                <a:tab pos="114300" algn="l"/>
                <a:tab pos="279400" algn="l"/>
              </a:tabLst>
              <a:defRPr sz="2400" b="1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Referencial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Teórico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2200"/>
              </a:lnSpc>
              <a:tabLst>
                <a:tab pos="101600" algn="l"/>
                <a:tab pos="114300" algn="l"/>
                <a:tab pos="279400" algn="l"/>
              </a:tabLst>
            </a:pPr>
            <a:r>
              <a:t>	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Psicologia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Sociohistórica,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representada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pelo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pensamento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Vigotski,</a:t>
            </a:r>
          </a:p>
          <a:p>
            <a:pPr>
              <a:lnSpc>
                <a:spcPts val="2400"/>
              </a:lnSpc>
              <a:tabLst>
                <a:tab pos="101600" algn="l"/>
                <a:tab pos="114300" algn="l"/>
                <a:tab pos="279400" algn="l"/>
              </a:tabLst>
            </a:pPr>
            <a:r>
              <a:t>	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estudos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sobre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modelos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formação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docente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sobre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</a:p>
          <a:p>
            <a:pPr>
              <a:lnSpc>
                <a:spcPts val="2300"/>
              </a:lnSpc>
              <a:tabLst>
                <a:tab pos="101600" algn="l"/>
                <a:tab pos="114300" algn="l"/>
                <a:tab pos="279400" algn="l"/>
              </a:tabLst>
            </a:pPr>
            <a:r>
              <a:t>	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necessidades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formativas.</a:t>
            </a:r>
          </a:p>
        </p:txBody>
      </p:sp>
      <p:pic>
        <p:nvPicPr>
          <p:cNvPr id="452" name="Imagem" descr="Image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5675" y="204378"/>
            <a:ext cx="737149" cy="917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55225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TextBox 1"/>
          <p:cNvSpPr txBox="1"/>
          <p:nvPr/>
        </p:nvSpPr>
        <p:spPr>
          <a:xfrm>
            <a:off x="409575" y="462927"/>
            <a:ext cx="7162217" cy="6027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  <a:tab pos="190500" algn="l"/>
                <a:tab pos="3556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Exemplo</a:t>
            </a:r>
            <a:r>
              <a:rPr b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de</a:t>
            </a:r>
            <a:r>
              <a:rPr b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Survey</a:t>
            </a:r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28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dirty="0"/>
              <a:t>	</a:t>
            </a:r>
            <a:r>
              <a:rPr sz="2400" b="1" dirty="0" err="1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rPr>
              <a:t>Procedimentos</a:t>
            </a:r>
            <a:r>
              <a:rPr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b="1" dirty="0" err="1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rPr>
              <a:t>Metodológicos</a:t>
            </a:r>
            <a:endParaRPr sz="2400" b="1" dirty="0">
              <a:solidFill>
                <a:srgbClr val="FAC09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2400" b="1" dirty="0">
              <a:solidFill>
                <a:srgbClr val="FAC09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2400" b="1" dirty="0">
              <a:solidFill>
                <a:srgbClr val="FAC09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2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dirty="0"/>
              <a:t>		</a:t>
            </a:r>
            <a:r>
              <a:rPr dirty="0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Tipo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 err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pesquisa</a:t>
            </a:r>
            <a:endParaRPr b="1" dirty="0">
              <a:solidFill>
                <a:srgbClr val="C3D69B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1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dirty="0"/>
              <a:t>			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Levantamento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tipo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survey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1000"/>
              </a:lnSpc>
            </a:pP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3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dirty="0"/>
              <a:t>		</a:t>
            </a:r>
            <a:r>
              <a:rPr dirty="0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 err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Universo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 err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Pesquisa</a:t>
            </a:r>
            <a:endParaRPr b="1" dirty="0">
              <a:solidFill>
                <a:srgbClr val="C3D69B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1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dirty="0"/>
              <a:t>			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polos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formação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Rede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SESI-SP.</a:t>
            </a:r>
          </a:p>
          <a:p>
            <a:pPr>
              <a:lnSpc>
                <a:spcPts val="1000"/>
              </a:lnSpc>
            </a:pP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3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dirty="0"/>
              <a:t>		</a:t>
            </a:r>
            <a:r>
              <a:rPr dirty="0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 err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População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dirty="0" err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 err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há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 err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amostra</a:t>
            </a:r>
            <a:r>
              <a:rPr b="1" dirty="0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>
              <a:lnSpc>
                <a:spcPts val="21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dirty="0"/>
              <a:t>			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1.127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professores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(656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ciclo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471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ciclo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II)</a:t>
            </a:r>
          </a:p>
          <a:p>
            <a:pPr>
              <a:lnSpc>
                <a:spcPts val="1000"/>
              </a:lnSpc>
            </a:pP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3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dirty="0"/>
              <a:t>		</a:t>
            </a:r>
            <a:r>
              <a:rPr dirty="0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 err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Instrumento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coleta</a:t>
            </a:r>
          </a:p>
          <a:p>
            <a:pPr>
              <a:lnSpc>
                <a:spcPts val="21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dirty="0"/>
              <a:t>			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Questionário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questões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fechadas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abertas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1000"/>
              </a:lnSpc>
            </a:pP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3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dirty="0"/>
              <a:t>		</a:t>
            </a:r>
            <a:r>
              <a:rPr dirty="0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 err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Pré</a:t>
            </a:r>
            <a:r>
              <a:rPr b="1" dirty="0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-teste</a:t>
            </a:r>
          </a:p>
          <a:p>
            <a:pPr>
              <a:lnSpc>
                <a:spcPts val="21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dirty="0"/>
              <a:t>			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questionário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foi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aplicado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professores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1000"/>
              </a:lnSpc>
            </a:pP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3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dirty="0"/>
              <a:t>		</a:t>
            </a:r>
            <a:r>
              <a:rPr dirty="0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 err="1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Análise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>
                <a:solidFill>
                  <a:srgbClr val="C3D69B"/>
                </a:solidFill>
                <a:latin typeface="Arial"/>
                <a:ea typeface="Arial"/>
                <a:cs typeface="Arial"/>
                <a:sym typeface="Arial"/>
              </a:rPr>
              <a:t>dados</a:t>
            </a:r>
          </a:p>
          <a:p>
            <a:pPr>
              <a:lnSpc>
                <a:spcPts val="21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dirty="0"/>
              <a:t>			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Questões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Fechadas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Descrição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Relação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1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dirty="0"/>
              <a:t>			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Questões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Abertas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Análise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conteúdo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Completamento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frase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514" y="215106"/>
            <a:ext cx="689249" cy="858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0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1" name="Freeform 3"/>
          <p:cNvSpPr/>
          <p:nvPr/>
        </p:nvSpPr>
        <p:spPr>
          <a:xfrm>
            <a:off x="0" y="1124711"/>
            <a:ext cx="2915793" cy="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6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7962900" cy="632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203200"/>
            <a:ext cx="800100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6680200"/>
            <a:ext cx="10795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TextBox 1"/>
          <p:cNvSpPr txBox="1"/>
          <p:nvPr/>
        </p:nvSpPr>
        <p:spPr>
          <a:xfrm>
            <a:off x="406400" y="431800"/>
            <a:ext cx="5020661" cy="60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Exemplo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Survey</a:t>
            </a:r>
          </a:p>
        </p:txBody>
      </p:sp>
      <p:sp>
        <p:nvSpPr>
          <p:cNvPr id="467" name="TextBox 1"/>
          <p:cNvSpPr txBox="1"/>
          <p:nvPr/>
        </p:nvSpPr>
        <p:spPr>
          <a:xfrm rot="16200000">
            <a:off x="-834393" y="2700920"/>
            <a:ext cx="2832473" cy="503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000"/>
              </a:lnSpc>
              <a:defRPr sz="3600" b="1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Questionário</a:t>
            </a:r>
          </a:p>
        </p:txBody>
      </p:sp>
      <p:pic>
        <p:nvPicPr>
          <p:cNvPr id="468" name="Imagem" descr="Image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9320" y="218289"/>
            <a:ext cx="649859" cy="809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1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2" name="Freeform 3"/>
          <p:cNvSpPr/>
          <p:nvPr/>
        </p:nvSpPr>
        <p:spPr>
          <a:xfrm>
            <a:off x="0" y="1124711"/>
            <a:ext cx="2915793" cy="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7962900" cy="632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203200"/>
            <a:ext cx="800100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6680200"/>
            <a:ext cx="10795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TextBox 1"/>
          <p:cNvSpPr txBox="1"/>
          <p:nvPr/>
        </p:nvSpPr>
        <p:spPr>
          <a:xfrm>
            <a:off x="406400" y="431800"/>
            <a:ext cx="5020661" cy="60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Exemplo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Survey</a:t>
            </a:r>
          </a:p>
        </p:txBody>
      </p:sp>
      <p:sp>
        <p:nvSpPr>
          <p:cNvPr id="478" name="TextBox 1"/>
          <p:cNvSpPr txBox="1"/>
          <p:nvPr/>
        </p:nvSpPr>
        <p:spPr>
          <a:xfrm rot="16200000">
            <a:off x="-834393" y="2700920"/>
            <a:ext cx="2832473" cy="503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000"/>
              </a:lnSpc>
              <a:defRPr sz="3600" b="1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Questionário</a:t>
            </a:r>
          </a:p>
        </p:txBody>
      </p:sp>
      <p:pic>
        <p:nvPicPr>
          <p:cNvPr id="479" name="Imagem" descr="Image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552" y="228748"/>
            <a:ext cx="703795" cy="876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2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3" name="Freeform 3"/>
          <p:cNvSpPr/>
          <p:nvPr/>
        </p:nvSpPr>
        <p:spPr>
          <a:xfrm>
            <a:off x="0" y="1124711"/>
            <a:ext cx="2915793" cy="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8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99"/>
            <a:ext cx="8618935" cy="6464202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TextBox 1"/>
          <p:cNvSpPr txBox="1"/>
          <p:nvPr/>
        </p:nvSpPr>
        <p:spPr>
          <a:xfrm>
            <a:off x="368300" y="590958"/>
            <a:ext cx="5020661" cy="60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Exemplo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Survey</a:t>
            </a:r>
          </a:p>
        </p:txBody>
      </p:sp>
      <p:sp>
        <p:nvSpPr>
          <p:cNvPr id="487" name="TextBox 1"/>
          <p:cNvSpPr txBox="1"/>
          <p:nvPr/>
        </p:nvSpPr>
        <p:spPr>
          <a:xfrm>
            <a:off x="368300" y="1686180"/>
            <a:ext cx="7697131" cy="3901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600"/>
              </a:lnSpc>
              <a:tabLst>
                <a:tab pos="88900" algn="l"/>
                <a:tab pos="266700" algn="l"/>
              </a:tabLst>
              <a:defRPr sz="2400" b="1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Resultados</a:t>
            </a:r>
            <a:r>
              <a:rPr b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–</a:t>
            </a:r>
            <a:r>
              <a:rPr b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1ª</a:t>
            </a:r>
            <a:r>
              <a:rPr b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Parte</a:t>
            </a: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2400"/>
              </a:lnSpc>
              <a:tabLst>
                <a:tab pos="88900" algn="l"/>
                <a:tab pos="266700" algn="l"/>
              </a:tabLst>
              <a:def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Caracterização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dos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professores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com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referência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gênero</a:t>
            </a:r>
            <a:r>
              <a:rPr dirty="0"/>
              <a:t>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idade</a:t>
            </a:r>
            <a:r>
              <a:rPr dirty="0"/>
              <a:t>,</a:t>
            </a:r>
          </a:p>
          <a:p>
            <a:pPr>
              <a:lnSpc>
                <a:spcPts val="2400"/>
              </a:lnSpc>
              <a:tabLst>
                <a:tab pos="88900" algn="l"/>
                <a:tab pos="266700" algn="l"/>
              </a:tabLst>
              <a:def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formação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acadêmica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formação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em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nível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pós-graduação</a:t>
            </a:r>
            <a:r>
              <a:rPr dirty="0"/>
              <a:t>.</a:t>
            </a:r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3000"/>
              </a:lnSpc>
              <a:tabLst>
                <a:tab pos="88900" algn="l"/>
                <a:tab pos="266700" algn="l"/>
              </a:tabLst>
            </a:pPr>
            <a:r>
              <a:rPr dirty="0"/>
              <a:t>	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Grande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maioria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professores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sexo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feminino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1000"/>
              </a:lnSpc>
            </a:pPr>
            <a:endParaRPr sz="1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600"/>
              </a:lnSpc>
              <a:tabLst>
                <a:tab pos="88900" algn="l"/>
                <a:tab pos="266700" algn="l"/>
              </a:tabLst>
            </a:pPr>
            <a:r>
              <a:rPr dirty="0"/>
              <a:t>	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Faixa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etária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entre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30-40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anos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1000"/>
              </a:lnSpc>
            </a:pPr>
            <a:endParaRPr sz="1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500"/>
              </a:lnSpc>
              <a:tabLst>
                <a:tab pos="88900" algn="l"/>
                <a:tab pos="266700" algn="l"/>
              </a:tabLst>
            </a:pPr>
            <a:r>
              <a:rPr dirty="0"/>
              <a:t>	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média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anos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exercício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magistério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anos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rede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SESI-</a:t>
            </a:r>
          </a:p>
          <a:p>
            <a:pPr>
              <a:lnSpc>
                <a:spcPts val="2400"/>
              </a:lnSpc>
              <a:tabLst>
                <a:tab pos="88900" algn="l"/>
                <a:tab pos="266700" algn="l"/>
              </a:tabLst>
            </a:pPr>
            <a:r>
              <a:rPr dirty="0"/>
              <a:t>		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SP.</a:t>
            </a:r>
          </a:p>
          <a:p>
            <a:pPr>
              <a:lnSpc>
                <a:spcPts val="1000"/>
              </a:lnSpc>
            </a:pPr>
            <a:endParaRPr sz="1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500"/>
              </a:lnSpc>
              <a:tabLst>
                <a:tab pos="88900" algn="l"/>
                <a:tab pos="266700" algn="l"/>
              </a:tabLst>
            </a:pPr>
            <a:r>
              <a:rPr dirty="0"/>
              <a:t>	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45%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professores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respondentes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possuem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especialização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além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</a:p>
          <a:p>
            <a:pPr>
              <a:lnSpc>
                <a:spcPts val="2400"/>
              </a:lnSpc>
              <a:tabLst>
                <a:tab pos="88900" algn="l"/>
                <a:tab pos="266700" algn="l"/>
              </a:tabLst>
            </a:pPr>
            <a:r>
              <a:rPr dirty="0"/>
              <a:t>		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graduação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488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609" y="409773"/>
            <a:ext cx="777717" cy="968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"/>
          <p:cNvSpPr txBox="1"/>
          <p:nvPr/>
        </p:nvSpPr>
        <p:spPr>
          <a:xfrm>
            <a:off x="304800" y="584200"/>
            <a:ext cx="3017050" cy="603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800"/>
              </a:lnSpc>
              <a:defRPr sz="43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Finalidades</a:t>
            </a:r>
          </a:p>
        </p:txBody>
      </p:sp>
      <p:sp>
        <p:nvSpPr>
          <p:cNvPr id="153" name="TextBox 1"/>
          <p:cNvSpPr txBox="1"/>
          <p:nvPr/>
        </p:nvSpPr>
        <p:spPr>
          <a:xfrm>
            <a:off x="469900" y="1562100"/>
            <a:ext cx="3165364" cy="2432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4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pesquisa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tipo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/>
              <a:t>survey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se</a:t>
            </a:r>
          </a:p>
          <a:p>
            <a:pPr>
              <a:lnSpc>
                <a:spcPts val="26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refere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um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tipo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particular</a:t>
            </a:r>
          </a:p>
          <a:p>
            <a:pPr>
              <a:lnSpc>
                <a:spcPts val="26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de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pesquisa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social</a:t>
            </a:r>
          </a:p>
          <a:p>
            <a:pPr>
              <a:lnSpc>
                <a:spcPts val="26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empírica.</a:t>
            </a:r>
          </a:p>
          <a:p>
            <a:pPr>
              <a:lnSpc>
                <a:spcPts val="1200"/>
              </a:lnSpc>
              <a:defRPr sz="1000">
                <a:latin typeface="Arial"/>
                <a:ea typeface="Arial"/>
                <a:cs typeface="Arial"/>
                <a:sym typeface="Arial"/>
              </a:defRPr>
            </a:pPr>
            <a:r>
              <a:t>(BABBIE,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1999;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MAY,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2004).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32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Esse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tipo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pesquisa</a:t>
            </a:r>
          </a:p>
          <a:p>
            <a:pPr>
              <a:lnSpc>
                <a:spcPts val="26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pode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incluir:</a:t>
            </a:r>
          </a:p>
        </p:txBody>
      </p:sp>
      <p:pic>
        <p:nvPicPr>
          <p:cNvPr id="154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0" y="939800"/>
            <a:ext cx="4521200" cy="52324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xtBox 1"/>
          <p:cNvSpPr txBox="1"/>
          <p:nvPr/>
        </p:nvSpPr>
        <p:spPr>
          <a:xfrm>
            <a:off x="6096970" y="1531723"/>
            <a:ext cx="924056" cy="2214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700"/>
              </a:lnSpc>
              <a:tabLst>
                <a:tab pos="76200" algn="l"/>
                <a:tab pos="101600" algn="l"/>
                <a:tab pos="139700" algn="l"/>
              </a:tabLst>
            </a:pPr>
            <a:r>
              <a:t>		</a:t>
            </a:r>
            <a:r>
              <a:rPr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Estudos</a:t>
            </a:r>
          </a:p>
          <a:p>
            <a:pPr>
              <a:lnSpc>
                <a:spcPts val="1800"/>
              </a:lnSpc>
              <a:tabLst>
                <a:tab pos="76200" algn="l"/>
                <a:tab pos="101600" algn="l"/>
                <a:tab pos="139700" algn="l"/>
              </a:tabLst>
              <a:defRPr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Epidemio-</a:t>
            </a:r>
          </a:p>
          <a:p>
            <a:pPr>
              <a:lnSpc>
                <a:spcPts val="1800"/>
              </a:lnSpc>
              <a:tabLst>
                <a:tab pos="76200" algn="l"/>
                <a:tab pos="101600" algn="l"/>
                <a:tab pos="139700" algn="l"/>
              </a:tabLst>
            </a:pPr>
            <a:r>
              <a:t>			</a:t>
            </a:r>
            <a:r>
              <a:rPr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lógicos</a:t>
            </a: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2100"/>
              </a:lnSpc>
              <a:tabLst>
                <a:tab pos="76200" algn="l"/>
                <a:tab pos="101600" algn="l"/>
                <a:tab pos="139700" algn="l"/>
              </a:tabLst>
            </a:pPr>
            <a:r>
              <a:t>	</a:t>
            </a:r>
            <a:r>
              <a:rPr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Survey</a:t>
            </a:r>
          </a:p>
        </p:txBody>
      </p:sp>
      <p:sp>
        <p:nvSpPr>
          <p:cNvPr id="156" name="TextBox 1"/>
          <p:cNvSpPr txBox="1"/>
          <p:nvPr/>
        </p:nvSpPr>
        <p:spPr>
          <a:xfrm>
            <a:off x="4559300" y="2374906"/>
            <a:ext cx="887897" cy="23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700"/>
              </a:lnSpc>
              <a:tabLst>
                <a:tab pos="88900" algn="l"/>
                <a:tab pos="127000" algn="l"/>
                <a:tab pos="241300" algn="l"/>
              </a:tabLst>
            </a:pPr>
            <a:r>
              <a:t>		</a:t>
            </a:r>
            <a:r>
              <a:rPr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Censos</a:t>
            </a:r>
          </a:p>
          <a:p>
            <a:pPr>
              <a:lnSpc>
                <a:spcPts val="2500"/>
              </a:lnSpc>
              <a:tabLst>
                <a:tab pos="88900" algn="l"/>
                <a:tab pos="127000" algn="l"/>
                <a:tab pos="241300" algn="l"/>
              </a:tabLst>
              <a:defRPr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Demográ-</a:t>
            </a:r>
          </a:p>
          <a:p>
            <a:pPr>
              <a:lnSpc>
                <a:spcPts val="1800"/>
              </a:lnSpc>
              <a:tabLst>
                <a:tab pos="88900" algn="l"/>
                <a:tab pos="127000" algn="l"/>
                <a:tab pos="241300" algn="l"/>
              </a:tabLst>
            </a:pPr>
            <a:r>
              <a:t>			</a:t>
            </a:r>
            <a:r>
              <a:rPr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ficos</a:t>
            </a: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2200"/>
              </a:lnSpc>
              <a:tabLst>
                <a:tab pos="88900" algn="l"/>
                <a:tab pos="127000" algn="l"/>
                <a:tab pos="241300" algn="l"/>
              </a:tabLst>
            </a:pPr>
            <a:r>
              <a:t>	</a:t>
            </a:r>
            <a:r>
              <a:rPr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Opinião</a:t>
            </a:r>
          </a:p>
          <a:p>
            <a:pPr>
              <a:lnSpc>
                <a:spcPts val="2500"/>
              </a:lnSpc>
              <a:tabLst>
                <a:tab pos="88900" algn="l"/>
                <a:tab pos="127000" algn="l"/>
                <a:tab pos="241300" algn="l"/>
              </a:tabLst>
            </a:pPr>
            <a:r>
              <a:t>		</a:t>
            </a:r>
            <a:r>
              <a:rPr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Pública</a:t>
            </a:r>
          </a:p>
        </p:txBody>
      </p:sp>
      <p:sp>
        <p:nvSpPr>
          <p:cNvPr id="157" name="TextBox 1"/>
          <p:cNvSpPr txBox="1"/>
          <p:nvPr/>
        </p:nvSpPr>
        <p:spPr>
          <a:xfrm>
            <a:off x="7670800" y="2527300"/>
            <a:ext cx="804510" cy="237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700"/>
              </a:lnSpc>
              <a:tabLst>
                <a:tab pos="50800" algn="l"/>
                <a:tab pos="88900" algn="l"/>
                <a:tab pos="279400" algn="l"/>
              </a:tabLst>
              <a:defRPr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Assuntos</a:t>
            </a:r>
          </a:p>
          <a:p>
            <a:pPr>
              <a:lnSpc>
                <a:spcPts val="2500"/>
              </a:lnSpc>
              <a:tabLst>
                <a:tab pos="50800" algn="l"/>
                <a:tab pos="88900" algn="l"/>
                <a:tab pos="279400" algn="l"/>
              </a:tabLst>
            </a:pPr>
            <a:r>
              <a:t>		</a:t>
            </a:r>
            <a:r>
              <a:rPr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Sociais</a:t>
            </a: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2200"/>
              </a:lnSpc>
              <a:tabLst>
                <a:tab pos="50800" algn="l"/>
                <a:tab pos="88900" algn="l"/>
                <a:tab pos="279400" algn="l"/>
              </a:tabLst>
            </a:pPr>
            <a:r>
              <a:t>	</a:t>
            </a:r>
            <a:r>
              <a:rPr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Estudos</a:t>
            </a:r>
          </a:p>
          <a:p>
            <a:pPr>
              <a:lnSpc>
                <a:spcPts val="2500"/>
              </a:lnSpc>
              <a:tabLst>
                <a:tab pos="50800" algn="l"/>
                <a:tab pos="88900" algn="l"/>
                <a:tab pos="279400" algn="l"/>
              </a:tabLst>
            </a:pPr>
            <a:r>
              <a:t>			</a:t>
            </a:r>
            <a:r>
              <a:rPr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</a:t>
            </a:r>
          </a:p>
          <a:p>
            <a:pPr>
              <a:lnSpc>
                <a:spcPts val="1800"/>
              </a:lnSpc>
              <a:tabLst>
                <a:tab pos="50800" algn="l"/>
                <a:tab pos="88900" algn="l"/>
                <a:tab pos="279400" algn="l"/>
              </a:tabLst>
              <a:defRPr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Governo</a:t>
            </a:r>
          </a:p>
        </p:txBody>
      </p:sp>
      <p:sp>
        <p:nvSpPr>
          <p:cNvPr id="158" name="TextBox 1"/>
          <p:cNvSpPr txBox="1"/>
          <p:nvPr/>
        </p:nvSpPr>
        <p:spPr>
          <a:xfrm>
            <a:off x="6074326" y="5092700"/>
            <a:ext cx="779948" cy="51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700"/>
              </a:lnSpc>
              <a:tabLst>
                <a:tab pos="279400" algn="l"/>
              </a:tabLst>
            </a:pPr>
            <a:r>
              <a:t>	</a:t>
            </a:r>
            <a:r>
              <a:rPr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</a:t>
            </a:r>
          </a:p>
          <a:p>
            <a:pPr>
              <a:lnSpc>
                <a:spcPts val="2500"/>
              </a:lnSpc>
              <a:tabLst>
                <a:tab pos="279400" algn="l"/>
              </a:tabLst>
              <a:defRPr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Mercado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2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3" name="Freeform 3"/>
          <p:cNvSpPr/>
          <p:nvPr/>
        </p:nvSpPr>
        <p:spPr>
          <a:xfrm>
            <a:off x="0" y="1124711"/>
            <a:ext cx="2915793" cy="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9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0" y="6680200"/>
            <a:ext cx="10795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8" y="137058"/>
            <a:ext cx="8944323" cy="6708242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TextBox 1"/>
          <p:cNvSpPr txBox="1"/>
          <p:nvPr/>
        </p:nvSpPr>
        <p:spPr>
          <a:xfrm>
            <a:off x="516364" y="555116"/>
            <a:ext cx="7361957" cy="3831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76200" algn="l"/>
                <a:tab pos="2540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Exemplo</a:t>
            </a:r>
            <a:r>
              <a:rPr b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de</a:t>
            </a:r>
            <a:r>
              <a:rPr b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Survey</a:t>
            </a:r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2800"/>
              </a:lnSpc>
              <a:tabLst>
                <a:tab pos="76200" algn="l"/>
                <a:tab pos="254000" algn="l"/>
              </a:tabLst>
            </a:pPr>
            <a:r>
              <a:rPr dirty="0"/>
              <a:t>	</a:t>
            </a:r>
            <a:r>
              <a:rPr sz="2400" b="1" dirty="0" err="1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r>
              <a:rPr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b="1" dirty="0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b="1" dirty="0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rPr>
              <a:t>2ª</a:t>
            </a:r>
            <a:r>
              <a:rPr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b="1" dirty="0" err="1">
                <a:solidFill>
                  <a:srgbClr val="FAC090"/>
                </a:solidFill>
                <a:latin typeface="Arial"/>
                <a:ea typeface="Arial"/>
                <a:cs typeface="Arial"/>
                <a:sym typeface="Arial"/>
              </a:rPr>
              <a:t>Parte</a:t>
            </a:r>
            <a:endParaRPr sz="2400" b="1" dirty="0">
              <a:solidFill>
                <a:srgbClr val="FAC09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2400" b="1" dirty="0">
              <a:solidFill>
                <a:srgbClr val="FAC09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2400" b="1" dirty="0">
              <a:solidFill>
                <a:srgbClr val="FAC09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400"/>
              </a:lnSpc>
              <a:tabLst>
                <a:tab pos="76200" algn="l"/>
                <a:tab pos="254000" algn="l"/>
              </a:tabLst>
            </a:pPr>
            <a:r>
              <a:rPr dirty="0"/>
              <a:t>	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dados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foram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reunidos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blocos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temáticos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>
              <a:lnSpc>
                <a:spcPts val="1000"/>
              </a:lnSpc>
            </a:pPr>
            <a:endParaRPr sz="1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3000"/>
              </a:lnSpc>
              <a:tabLst>
                <a:tab pos="76200" algn="l"/>
                <a:tab pos="254000" algn="l"/>
              </a:tabLst>
            </a:pPr>
            <a:r>
              <a:rPr dirty="0"/>
              <a:t>		</a:t>
            </a:r>
            <a:r>
              <a:rPr sz="1900" b="1" dirty="0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sz="1900" b="1" dirty="0" err="1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Formação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b="1" dirty="0" err="1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Continuada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b="1" dirty="0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geral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1000"/>
              </a:lnSpc>
            </a:pPr>
            <a:endParaRPr sz="1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3200"/>
              </a:lnSpc>
              <a:tabLst>
                <a:tab pos="76200" algn="l"/>
                <a:tab pos="254000" algn="l"/>
              </a:tabLst>
            </a:pPr>
            <a:r>
              <a:rPr dirty="0"/>
              <a:t>		</a:t>
            </a:r>
            <a:r>
              <a:rPr sz="1900" b="1" dirty="0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sz="1900" b="1" dirty="0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FORMAPROF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formação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continuada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rede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SESI-SP.</a:t>
            </a:r>
          </a:p>
          <a:p>
            <a:pPr>
              <a:lnSpc>
                <a:spcPts val="1000"/>
              </a:lnSpc>
            </a:pPr>
            <a:endParaRPr sz="1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3200"/>
              </a:lnSpc>
              <a:tabLst>
                <a:tab pos="76200" algn="l"/>
                <a:tab pos="254000" algn="l"/>
              </a:tabLst>
            </a:pPr>
            <a:r>
              <a:rPr dirty="0"/>
              <a:t>		</a:t>
            </a:r>
            <a:r>
              <a:rPr sz="1900" b="1" dirty="0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sz="1900" b="1" dirty="0" err="1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Necessidades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b="1" dirty="0" err="1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Formativas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b="1" dirty="0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prática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docente</a:t>
            </a:r>
            <a:r>
              <a:rPr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efetiva</a:t>
            </a:r>
            <a:r>
              <a:rPr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498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150" y="311993"/>
            <a:ext cx="703237" cy="8754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TextBox 1"/>
          <p:cNvSpPr txBox="1"/>
          <p:nvPr/>
        </p:nvSpPr>
        <p:spPr>
          <a:xfrm>
            <a:off x="406400" y="431800"/>
            <a:ext cx="3109045" cy="603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800"/>
              </a:lnSpc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Referências</a:t>
            </a:r>
          </a:p>
        </p:txBody>
      </p:sp>
      <p:sp>
        <p:nvSpPr>
          <p:cNvPr id="504" name="TextBox 1"/>
          <p:cNvSpPr txBox="1"/>
          <p:nvPr/>
        </p:nvSpPr>
        <p:spPr>
          <a:xfrm>
            <a:off x="469900" y="1651000"/>
            <a:ext cx="8579272" cy="5309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000"/>
              </a:lnSpc>
              <a:tabLst>
                <a:tab pos="7645400" algn="l"/>
              </a:tabLst>
              <a:defRPr>
                <a:solidFill>
                  <a:srgbClr val="B9CDE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BABBIE,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dirty="0"/>
              <a:t>Earl.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dirty="0" err="1">
                <a:solidFill>
                  <a:srgbClr val="FFFFFF"/>
                </a:solidFill>
              </a:rPr>
              <a:t>Métodos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dirty="0">
                <a:solidFill>
                  <a:srgbClr val="FFFFFF"/>
                </a:solidFill>
              </a:rPr>
              <a:t>de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dirty="0" err="1">
                <a:solidFill>
                  <a:srgbClr val="FFFFFF"/>
                </a:solidFill>
              </a:rPr>
              <a:t>pesquisa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dirty="0">
                <a:solidFill>
                  <a:srgbClr val="FFFFFF"/>
                </a:solidFill>
              </a:rPr>
              <a:t>de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dirty="0">
                <a:solidFill>
                  <a:srgbClr val="FFFFFF"/>
                </a:solidFill>
              </a:rPr>
              <a:t>survey.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dirty="0"/>
              <a:t>1.ed.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dirty="0"/>
              <a:t>Belo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dirty="0"/>
              <a:t>Horizonte,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dirty="0"/>
              <a:t>MG:</a:t>
            </a:r>
          </a:p>
          <a:p>
            <a:pPr>
              <a:lnSpc>
                <a:spcPts val="2100"/>
              </a:lnSpc>
              <a:tabLst>
                <a:tab pos="7645400" algn="l"/>
              </a:tabLst>
              <a:defRPr>
                <a:solidFill>
                  <a:srgbClr val="B9CDE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Edições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UFMG,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1999.</a:t>
            </a:r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2300"/>
              </a:lnSpc>
              <a:tabLst>
                <a:tab pos="7645400" algn="l"/>
              </a:tabLst>
              <a:defRPr>
                <a:solidFill>
                  <a:srgbClr val="B9CDE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FREITAS,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dirty="0"/>
              <a:t>Henrique;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dirty="0"/>
              <a:t>et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dirty="0"/>
              <a:t>al.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dirty="0">
                <a:solidFill>
                  <a:srgbClr val="FFFFFF"/>
                </a:solidFill>
              </a:rPr>
              <a:t>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dirty="0" err="1">
                <a:solidFill>
                  <a:srgbClr val="FFFFFF"/>
                </a:solidFill>
              </a:rPr>
              <a:t>método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dirty="0">
                <a:solidFill>
                  <a:srgbClr val="FFFFFF"/>
                </a:solidFill>
              </a:rPr>
              <a:t>de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dirty="0" err="1">
                <a:solidFill>
                  <a:srgbClr val="FFFFFF"/>
                </a:solidFill>
              </a:rPr>
              <a:t>pesquisa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dirty="0">
                <a:solidFill>
                  <a:srgbClr val="FFFFFF"/>
                </a:solidFill>
              </a:rPr>
              <a:t>survey.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dirty="0" err="1"/>
              <a:t>Revista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dirty="0"/>
              <a:t>de</a:t>
            </a:r>
          </a:p>
          <a:p>
            <a:pPr>
              <a:lnSpc>
                <a:spcPts val="2100"/>
              </a:lnSpc>
              <a:tabLst>
                <a:tab pos="7645400" algn="l"/>
              </a:tabLst>
              <a:defRPr>
                <a:solidFill>
                  <a:srgbClr val="B9CDE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Administração</a:t>
            </a:r>
            <a:r>
              <a:rPr dirty="0"/>
              <a:t>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dirty="0"/>
              <a:t>São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dirty="0"/>
              <a:t>Paulo,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dirty="0"/>
              <a:t>v.35,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dirty="0"/>
              <a:t>n.3,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dirty="0"/>
              <a:t>p.105-112,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dirty="0" err="1"/>
              <a:t>junho</a:t>
            </a:r>
            <a:r>
              <a:rPr dirty="0"/>
              <a:t>/</a:t>
            </a:r>
            <a:r>
              <a:rPr dirty="0" err="1"/>
              <a:t>setembro</a:t>
            </a:r>
            <a:r>
              <a:rPr dirty="0"/>
              <a:t>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dirty="0"/>
              <a:t>2009.</a:t>
            </a:r>
          </a:p>
          <a:p>
            <a:pPr>
              <a:lnSpc>
                <a:spcPts val="2100"/>
              </a:lnSpc>
              <a:tabLst>
                <a:tab pos="7645400" algn="l"/>
              </a:tabLst>
              <a:defRPr>
                <a:solidFill>
                  <a:srgbClr val="B9CDE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Disponível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dirty="0" err="1"/>
              <a:t>em</a:t>
            </a:r>
            <a:r>
              <a:rPr dirty="0"/>
              <a:t>: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dirty="0"/>
              <a:t>http://www.unisc.br/portal/upload/com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dirty="0"/>
              <a:t>_</a:t>
            </a:r>
            <a:r>
              <a:rPr dirty="0" err="1"/>
              <a:t>arquivo</a:t>
            </a:r>
            <a:r>
              <a:rPr dirty="0"/>
              <a:t>/</a:t>
            </a:r>
            <a:r>
              <a:rPr dirty="0" err="1"/>
              <a:t>o_metodo</a:t>
            </a:r>
            <a:r>
              <a:rPr dirty="0"/>
              <a:t>_</a:t>
            </a:r>
          </a:p>
          <a:p>
            <a:pPr>
              <a:lnSpc>
                <a:spcPts val="2100"/>
              </a:lnSpc>
              <a:tabLst>
                <a:tab pos="7645400" algn="l"/>
              </a:tabLst>
              <a:defRPr>
                <a:solidFill>
                  <a:srgbClr val="B9CDE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de_pesquisa_survey.pdf.&gt;</a:t>
            </a:r>
            <a:r>
              <a:rPr dirty="0" err="1"/>
              <a:t>Acesso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em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10.09.2013.</a:t>
            </a:r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2300"/>
              </a:lnSpc>
              <a:tabLst>
                <a:tab pos="7645400" algn="l"/>
              </a:tabLst>
              <a:defRPr>
                <a:solidFill>
                  <a:srgbClr val="B9CDE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GIL,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dirty="0"/>
              <a:t>Antonio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dirty="0"/>
              <a:t>Carlos.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dirty="0">
                <a:solidFill>
                  <a:srgbClr val="FFFFFF"/>
                </a:solidFill>
              </a:rPr>
              <a:t>Como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dirty="0" err="1">
                <a:solidFill>
                  <a:srgbClr val="FFFFFF"/>
                </a:solidFill>
              </a:rPr>
              <a:t>elaborar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dirty="0" err="1">
                <a:solidFill>
                  <a:srgbClr val="FFFFFF"/>
                </a:solidFill>
              </a:rPr>
              <a:t>projetos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dirty="0">
                <a:solidFill>
                  <a:srgbClr val="FFFFFF"/>
                </a:solidFill>
              </a:rPr>
              <a:t>de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dirty="0" err="1">
                <a:solidFill>
                  <a:srgbClr val="FFFFFF"/>
                </a:solidFill>
              </a:rPr>
              <a:t>pesquisa</a:t>
            </a:r>
            <a:r>
              <a:rPr b="1" dirty="0">
                <a:solidFill>
                  <a:srgbClr val="FFFFFF"/>
                </a:solidFill>
              </a:rPr>
              <a:t>.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dirty="0"/>
              <a:t>4.ed.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dirty="0"/>
              <a:t>São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dirty="0"/>
              <a:t>Paulo:</a:t>
            </a:r>
          </a:p>
          <a:p>
            <a:pPr>
              <a:lnSpc>
                <a:spcPts val="2100"/>
              </a:lnSpc>
              <a:tabLst>
                <a:tab pos="7645400" algn="l"/>
              </a:tabLst>
              <a:defRPr>
                <a:solidFill>
                  <a:srgbClr val="B9CDE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Atlas,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2008.</a:t>
            </a:r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2300"/>
              </a:lnSpc>
              <a:tabLst>
                <a:tab pos="7645400" algn="l"/>
              </a:tabLst>
              <a:defRPr>
                <a:solidFill>
                  <a:srgbClr val="B9CDE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KHOURY,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dirty="0"/>
              <a:t>Hilma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dirty="0"/>
              <a:t>Tereza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dirty="0"/>
              <a:t>Torres.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dirty="0">
                <a:solidFill>
                  <a:srgbClr val="FFFFFF"/>
                </a:solidFill>
              </a:rPr>
              <a:t>Survey: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dirty="0" err="1"/>
              <a:t>características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dirty="0"/>
              <a:t>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dirty="0" err="1"/>
              <a:t>condução</a:t>
            </a:r>
            <a:r>
              <a:rPr dirty="0"/>
              <a:t>.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dirty="0"/>
              <a:t>2010.</a:t>
            </a:r>
          </a:p>
          <a:p>
            <a:pPr>
              <a:lnSpc>
                <a:spcPts val="2100"/>
              </a:lnSpc>
              <a:tabLst>
                <a:tab pos="7645400" algn="l"/>
              </a:tabLst>
              <a:defRPr>
                <a:solidFill>
                  <a:srgbClr val="B9CDE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Disponível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dirty="0" err="1"/>
              <a:t>em</a:t>
            </a:r>
            <a:r>
              <a:rPr dirty="0"/>
              <a:t>: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dirty="0"/>
              <a:t>&lt;http://www.slideshare.net</a:t>
            </a:r>
            <a:r>
              <a:rPr lang="pt-BR" dirty="0"/>
              <a:t> /</a:t>
            </a:r>
            <a:r>
              <a:rPr lang="pt-BR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pt-BR" dirty="0" err="1"/>
              <a:t>Hilmapsi</a:t>
            </a:r>
            <a:r>
              <a:rPr lang="pt-BR" dirty="0"/>
              <a:t>/</a:t>
            </a:r>
            <a:r>
              <a:rPr lang="pt-BR" dirty="0" err="1"/>
              <a:t>urveys</a:t>
            </a:r>
            <a:r>
              <a:rPr lang="pt-BR" dirty="0"/>
              <a:t>-e-coleta-dados-</a:t>
            </a:r>
          </a:p>
          <a:p>
            <a:pPr>
              <a:lnSpc>
                <a:spcPts val="2100"/>
              </a:lnSpc>
              <a:tabLst>
                <a:tab pos="7645400" algn="l"/>
              </a:tabLst>
              <a:defRPr>
                <a:solidFill>
                  <a:srgbClr val="B9CDE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dirty="0"/>
              <a:t>12885820</a:t>
            </a:r>
            <a:r>
              <a:rPr dirty="0"/>
              <a:t>.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Acesso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em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14.09.13</a:t>
            </a:r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2300"/>
              </a:lnSpc>
              <a:tabLst>
                <a:tab pos="7645400" algn="l"/>
              </a:tabLst>
              <a:defRPr>
                <a:solidFill>
                  <a:srgbClr val="B9CDE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LAKATOS,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Eva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Maria;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MARCONI,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Marina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Andrade.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 err="1">
                <a:solidFill>
                  <a:srgbClr val="FFFFFF"/>
                </a:solidFill>
              </a:rPr>
              <a:t>Metodologia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 err="1">
                <a:solidFill>
                  <a:srgbClr val="FFFFFF"/>
                </a:solidFill>
              </a:rPr>
              <a:t>Científica</a:t>
            </a:r>
            <a:r>
              <a:rPr b="1" dirty="0">
                <a:solidFill>
                  <a:srgbClr val="FFFFFF"/>
                </a:solidFill>
              </a:rPr>
              <a:t>.</a:t>
            </a:r>
          </a:p>
          <a:p>
            <a:pPr>
              <a:lnSpc>
                <a:spcPts val="2100"/>
              </a:lnSpc>
              <a:tabLst>
                <a:tab pos="7645400" algn="l"/>
              </a:tabLst>
              <a:defRPr>
                <a:solidFill>
                  <a:srgbClr val="B9CDE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5.ed.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São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Paulo: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Atlas,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2007.</a:t>
            </a:r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2300"/>
              </a:lnSpc>
              <a:tabLst>
                <a:tab pos="7645400" algn="l"/>
              </a:tabLst>
              <a:defRPr>
                <a:solidFill>
                  <a:srgbClr val="B9CDE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MAY,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Tim.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 err="1">
                <a:solidFill>
                  <a:srgbClr val="FFFFFF"/>
                </a:solidFill>
              </a:rPr>
              <a:t>Pesquisa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>
                <a:solidFill>
                  <a:srgbClr val="FFFFFF"/>
                </a:solidFill>
              </a:rPr>
              <a:t>Social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/>
              <a:t>-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 err="1"/>
              <a:t>questões</a:t>
            </a:r>
            <a:r>
              <a:rPr b="1" dirty="0"/>
              <a:t>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 err="1"/>
              <a:t>métodos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/>
              <a:t>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dirty="0" err="1"/>
              <a:t>processos</a:t>
            </a:r>
            <a:r>
              <a:rPr b="1" dirty="0"/>
              <a:t>.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Trad.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Carlos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A.</a:t>
            </a:r>
          </a:p>
          <a:p>
            <a:pPr>
              <a:lnSpc>
                <a:spcPts val="2100"/>
              </a:lnSpc>
              <a:tabLst>
                <a:tab pos="7645400" algn="l"/>
              </a:tabLst>
              <a:defRPr>
                <a:solidFill>
                  <a:srgbClr val="B9CDE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S.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Netto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Soares.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Porto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Alegre,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RS: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Artmed</a:t>
            </a:r>
            <a:r>
              <a:rPr dirty="0"/>
              <a:t>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2004,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p.109-230.</a:t>
            </a:r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700"/>
              </a:lnSpc>
              <a:tabLst>
                <a:tab pos="7645400" algn="l"/>
              </a:tabLst>
            </a:pPr>
            <a:r>
              <a:rPr dirty="0"/>
              <a:t>	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-32859"/>
            <a:ext cx="9012436" cy="6923718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61" name="TextBox 1"/>
          <p:cNvSpPr txBox="1"/>
          <p:nvPr/>
        </p:nvSpPr>
        <p:spPr>
          <a:xfrm>
            <a:off x="381000" y="419933"/>
            <a:ext cx="4021584" cy="5643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Características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9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t>	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Tamanho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</a:p>
          <a:p>
            <a:pPr>
              <a:lnSpc>
                <a:spcPts val="18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t>		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População</a:t>
            </a: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3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t>					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Tipo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</a:p>
          <a:p>
            <a:pPr>
              <a:lnSpc>
                <a:spcPts val="18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t>				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</a:t>
            </a: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3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t>					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Tipo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</a:p>
          <a:p>
            <a:pPr>
              <a:lnSpc>
                <a:spcPts val="18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t>						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Coleta</a:t>
            </a: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7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t>			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</a:t>
            </a:r>
          </a:p>
          <a:p>
            <a:pPr>
              <a:lnSpc>
                <a:spcPts val="18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t>			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pergunta</a:t>
            </a: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3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t>		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Quando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</a:t>
            </a:r>
          </a:p>
          <a:p>
            <a:pPr>
              <a:lnSpc>
                <a:spcPts val="18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t>							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utiliza</a:t>
            </a: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1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3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t>			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</a:p>
          <a:p>
            <a:pPr>
              <a:lnSpc>
                <a:spcPts val="18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t>			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utiliza</a:t>
            </a:r>
          </a:p>
        </p:txBody>
      </p:sp>
      <p:sp>
        <p:nvSpPr>
          <p:cNvPr id="162" name="TextBox 1"/>
          <p:cNvSpPr txBox="1"/>
          <p:nvPr/>
        </p:nvSpPr>
        <p:spPr>
          <a:xfrm>
            <a:off x="4406900" y="1028700"/>
            <a:ext cx="4344492" cy="5682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000"/>
              </a:lnSpc>
              <a:tabLst>
                <a:tab pos="3644900" algn="l"/>
                <a:tab pos="3975100" algn="l"/>
              </a:tabLst>
            </a:pPr>
            <a:r>
              <a:t>		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2700"/>
              </a:lnSpc>
              <a:tabLst>
                <a:tab pos="3644900" algn="l"/>
                <a:tab pos="39751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Coleta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informações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muitas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pessoas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ou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</a:p>
          <a:p>
            <a:pPr>
              <a:lnSpc>
                <a:spcPts val="1900"/>
              </a:lnSpc>
              <a:tabLst>
                <a:tab pos="3644900" algn="l"/>
                <a:tab pos="39751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um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número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relativo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pessoas.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2400"/>
              </a:lnSpc>
              <a:tabLst>
                <a:tab pos="3644900" algn="l"/>
                <a:tab pos="39751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Pode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investigar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todos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os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membros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um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grupo</a:t>
            </a:r>
          </a:p>
          <a:p>
            <a:pPr>
              <a:lnSpc>
                <a:spcPts val="1900"/>
              </a:lnSpc>
              <a:tabLst>
                <a:tab pos="3644900" algn="l"/>
                <a:tab pos="39751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ou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uma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amostra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da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população-alvo.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2400"/>
              </a:lnSpc>
              <a:tabLst>
                <a:tab pos="3644900" algn="l"/>
                <a:tab pos="39751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Diretamente,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forma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padronizada.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Por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meio</a:t>
            </a:r>
          </a:p>
          <a:p>
            <a:pPr>
              <a:lnSpc>
                <a:spcPts val="1900"/>
              </a:lnSpc>
              <a:tabLst>
                <a:tab pos="3644900" algn="l"/>
                <a:tab pos="39751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questionários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ou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entrevistas.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2300"/>
              </a:lnSpc>
              <a:tabLst>
                <a:tab pos="3644900" algn="l"/>
                <a:tab pos="39751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Opiniões,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conhecimento,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atitude,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crenças,</a:t>
            </a:r>
          </a:p>
          <a:p>
            <a:pPr>
              <a:lnSpc>
                <a:spcPts val="1900"/>
              </a:lnSpc>
              <a:tabLst>
                <a:tab pos="3644900" algn="l"/>
                <a:tab pos="39751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comportamentos,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planos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experiências.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2300"/>
              </a:lnSpc>
              <a:tabLst>
                <a:tab pos="3644900" algn="l"/>
                <a:tab pos="39751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Para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levantamentos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ou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avaliar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processos,</a:t>
            </a:r>
          </a:p>
          <a:p>
            <a:pPr>
              <a:lnSpc>
                <a:spcPts val="1900"/>
              </a:lnSpc>
              <a:tabLst>
                <a:tab pos="3644900" algn="l"/>
                <a:tab pos="39751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resultados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programas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políticas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sociais.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2400"/>
              </a:lnSpc>
              <a:tabLst>
                <a:tab pos="3644900" algn="l"/>
                <a:tab pos="39751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Para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fazer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inferências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acerca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da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população-alvo</a:t>
            </a:r>
          </a:p>
          <a:p>
            <a:pPr>
              <a:lnSpc>
                <a:spcPts val="1900"/>
              </a:lnSpc>
              <a:tabLst>
                <a:tab pos="3644900" algn="l"/>
                <a:tab pos="39751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ou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sobre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aspectos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que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influencia.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  <a:tabLst>
                <a:tab pos="3644900" algn="l"/>
                <a:tab pos="3975100" algn="l"/>
              </a:tabLst>
              <a:defRPr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(BABBIE,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1999)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900"/>
              </a:lnSpc>
              <a:tabLst>
                <a:tab pos="3644900" algn="l"/>
                <a:tab pos="3975100" algn="l"/>
              </a:tabLst>
            </a:pPr>
            <a:r>
              <a:rPr sz="600">
                <a:solidFill>
                  <a:srgbClr val="558E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reeform 3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Freeform 3"/>
          <p:cNvSpPr/>
          <p:nvPr/>
        </p:nvSpPr>
        <p:spPr>
          <a:xfrm flipH="1" flipV="1">
            <a:off x="7740395" y="6674129"/>
            <a:ext cx="1396746" cy="4751"/>
          </a:xfrm>
          <a:prstGeom prst="line">
            <a:avLst/>
          </a:prstGeom>
          <a:ln w="12700">
            <a:solidFill>
              <a:srgbClr val="558ED5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6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806700"/>
            <a:ext cx="5029200" cy="124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203200"/>
            <a:ext cx="800100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6680200"/>
            <a:ext cx="10795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TextBox 1"/>
          <p:cNvSpPr txBox="1"/>
          <p:nvPr/>
        </p:nvSpPr>
        <p:spPr>
          <a:xfrm>
            <a:off x="2400300" y="3048000"/>
            <a:ext cx="4034055" cy="60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Breve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Histórico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921" y="-106898"/>
            <a:ext cx="9241842" cy="7071796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173" name="TextBox 1"/>
          <p:cNvSpPr txBox="1"/>
          <p:nvPr/>
        </p:nvSpPr>
        <p:spPr>
          <a:xfrm>
            <a:off x="482600" y="431800"/>
            <a:ext cx="4034055" cy="60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Breve</a:t>
            </a:r>
            <a:r>
              <a:rPr b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Histórico</a:t>
            </a:r>
            <a:endParaRPr dirty="0"/>
          </a:p>
        </p:txBody>
      </p:sp>
      <p:sp>
        <p:nvSpPr>
          <p:cNvPr id="174" name="TextBox 1"/>
          <p:cNvSpPr txBox="1"/>
          <p:nvPr/>
        </p:nvSpPr>
        <p:spPr>
          <a:xfrm>
            <a:off x="482600" y="1473200"/>
            <a:ext cx="7995382" cy="5293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400"/>
              </a:lnSpc>
              <a:tabLst>
                <a:tab pos="88900" algn="l"/>
                <a:tab pos="7645400" algn="l"/>
              </a:tabLst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Conforme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Babbie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(1999),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as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origens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método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dirty="0"/>
              <a:t>survey</a:t>
            </a:r>
          </a:p>
          <a:p>
            <a:pPr>
              <a:lnSpc>
                <a:spcPts val="2600"/>
              </a:lnSpc>
              <a:tabLst>
                <a:tab pos="88900" algn="l"/>
                <a:tab pos="7645400" algn="l"/>
              </a:tabLst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remontam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à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antiga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civilização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egípcia</a:t>
            </a:r>
            <a:r>
              <a:rPr dirty="0"/>
              <a:t>.</a:t>
            </a:r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3400"/>
              </a:lnSpc>
              <a:tabLst>
                <a:tab pos="88900" algn="l"/>
                <a:tab pos="7645400" algn="l"/>
              </a:tabLst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Um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dos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primeiros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usos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políticos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surveys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foi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feito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em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1880,</a:t>
            </a:r>
          </a:p>
          <a:p>
            <a:pPr>
              <a:lnSpc>
                <a:spcPts val="2600"/>
              </a:lnSpc>
              <a:tabLst>
                <a:tab pos="88900" algn="l"/>
                <a:tab pos="7645400" algn="l"/>
              </a:tabLst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quando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Marx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enviou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pelo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correio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25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mil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questionários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a</a:t>
            </a:r>
          </a:p>
          <a:p>
            <a:pPr>
              <a:lnSpc>
                <a:spcPts val="2600"/>
              </a:lnSpc>
              <a:tabLst>
                <a:tab pos="88900" algn="l"/>
                <a:tab pos="7645400" algn="l"/>
              </a:tabLst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trabalhadores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franceses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fim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averiguar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de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que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forma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eram</a:t>
            </a:r>
            <a:endParaRPr dirty="0"/>
          </a:p>
          <a:p>
            <a:pPr>
              <a:lnSpc>
                <a:spcPts val="2600"/>
              </a:lnSpc>
              <a:tabLst>
                <a:tab pos="88900" algn="l"/>
                <a:tab pos="7645400" algn="l"/>
              </a:tabLst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explorados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pelos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seus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patrões</a:t>
            </a:r>
            <a:r>
              <a:rPr dirty="0"/>
              <a:t>.</a:t>
            </a:r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3400"/>
              </a:lnSpc>
              <a:tabLst>
                <a:tab pos="88900" algn="l"/>
                <a:tab pos="7645400" algn="l"/>
              </a:tabLst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Entretanto</a:t>
            </a:r>
            <a:r>
              <a:rPr dirty="0"/>
              <a:t>,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foram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os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americanos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que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desenvolveram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método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e</a:t>
            </a:r>
          </a:p>
          <a:p>
            <a:pPr>
              <a:lnSpc>
                <a:spcPts val="2600"/>
              </a:lnSpc>
              <a:tabLst>
                <a:tab pos="88900" algn="l"/>
                <a:tab pos="7645400" algn="l"/>
              </a:tabLst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apresentaram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trabalhos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importantes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em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três</a:t>
            </a: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 err="1"/>
              <a:t>setores</a:t>
            </a:r>
            <a:r>
              <a:rPr dirty="0"/>
              <a:t>:</a:t>
            </a:r>
          </a:p>
          <a:p>
            <a:pPr>
              <a:lnSpc>
                <a:spcPts val="1000"/>
              </a:lnSpc>
            </a:pPr>
            <a:endParaRPr dirty="0"/>
          </a:p>
          <a:p>
            <a:pPr>
              <a:lnSpc>
                <a:spcPts val="3400"/>
              </a:lnSpc>
              <a:tabLst>
                <a:tab pos="88900" algn="l"/>
                <a:tab pos="7645400" algn="l"/>
              </a:tabLst>
            </a:pPr>
            <a:r>
              <a:rPr dirty="0"/>
              <a:t>	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sz="2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amostragem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coleta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dados;</a:t>
            </a:r>
          </a:p>
          <a:p>
            <a:pPr>
              <a:lnSpc>
                <a:spcPts val="1000"/>
              </a:lnSpc>
            </a:pPr>
            <a:endParaRPr sz="22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3400"/>
              </a:lnSpc>
              <a:tabLst>
                <a:tab pos="88900" algn="l"/>
                <a:tab pos="7645400" algn="l"/>
              </a:tabLst>
            </a:pPr>
            <a:r>
              <a:rPr dirty="0"/>
              <a:t>	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produtos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pesquisas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políticas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  <a:p>
            <a:pPr>
              <a:lnSpc>
                <a:spcPts val="1000"/>
              </a:lnSpc>
            </a:pPr>
            <a:endParaRPr sz="22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3400"/>
              </a:lnSpc>
              <a:tabLst>
                <a:tab pos="88900" algn="l"/>
                <a:tab pos="7645400" algn="l"/>
              </a:tabLst>
            </a:pPr>
            <a:r>
              <a:rPr dirty="0"/>
              <a:t>	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sz="2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análise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fenômenos</a:t>
            </a:r>
            <a:r>
              <a:rPr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sociais</a:t>
            </a:r>
            <a:r>
              <a:rPr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1000"/>
              </a:lnSpc>
            </a:pPr>
            <a:endParaRPr sz="22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22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000"/>
              </a:lnSpc>
            </a:pPr>
            <a:endParaRPr sz="22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1100"/>
              </a:lnSpc>
              <a:tabLst>
                <a:tab pos="88900" algn="l"/>
                <a:tab pos="7645400" algn="l"/>
              </a:tabLst>
            </a:pPr>
            <a:r>
              <a:rPr dirty="0"/>
              <a:t>		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0722" y="-306741"/>
            <a:ext cx="10199044" cy="7649282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177" name="TextBox 1"/>
          <p:cNvSpPr txBox="1"/>
          <p:nvPr/>
        </p:nvSpPr>
        <p:spPr>
          <a:xfrm>
            <a:off x="330200" y="3200400"/>
            <a:ext cx="3165227" cy="1619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400"/>
              </a:lnSpc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produtos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pesquisas</a:t>
            </a:r>
          </a:p>
          <a:p>
            <a:pPr>
              <a:lnSpc>
                <a:spcPts val="2600"/>
              </a:lnSpc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políticas,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utilizando</a:t>
            </a:r>
          </a:p>
          <a:p>
            <a:pPr>
              <a:lnSpc>
                <a:spcPts val="2600"/>
              </a:lnSpc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experimentações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com</a:t>
            </a:r>
          </a:p>
          <a:p>
            <a:pPr>
              <a:lnSpc>
                <a:spcPts val="2600"/>
              </a:lnSpc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métodos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amostragem,</a:t>
            </a:r>
          </a:p>
          <a:p>
            <a:pPr>
              <a:lnSpc>
                <a:spcPts val="2600"/>
              </a:lnSpc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redação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perguntas,</a:t>
            </a:r>
          </a:p>
        </p:txBody>
      </p:sp>
      <p:sp>
        <p:nvSpPr>
          <p:cNvPr id="178" name="TextBox 1"/>
          <p:cNvSpPr txBox="1"/>
          <p:nvPr/>
        </p:nvSpPr>
        <p:spPr>
          <a:xfrm>
            <a:off x="330200" y="4851400"/>
            <a:ext cx="3662772" cy="629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400"/>
              </a:lnSpc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técnicas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coletas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dados,</a:t>
            </a:r>
          </a:p>
          <a:p>
            <a:pPr>
              <a:lnSpc>
                <a:spcPts val="2600"/>
              </a:lnSpc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entre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outros.</a:t>
            </a:r>
            <a:r>
              <a: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sz="1100"/>
              <a:t>(BABBIE,</a:t>
            </a:r>
            <a:r>
              <a: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100"/>
              <a:t>1999)</a:t>
            </a:r>
          </a:p>
        </p:txBody>
      </p:sp>
      <p:sp>
        <p:nvSpPr>
          <p:cNvPr id="179" name="TextBox 1"/>
          <p:cNvSpPr txBox="1"/>
          <p:nvPr/>
        </p:nvSpPr>
        <p:spPr>
          <a:xfrm>
            <a:off x="247209" y="495299"/>
            <a:ext cx="4034056" cy="267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Breve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Histórico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29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Empresas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opinião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George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Gallup,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Elmo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Roper,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Louis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Harri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outros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foram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responsáveis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pelo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setor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</a:p>
        </p:txBody>
      </p:sp>
      <p:sp>
        <p:nvSpPr>
          <p:cNvPr id="180" name="TextBox 1"/>
          <p:cNvSpPr txBox="1"/>
          <p:nvPr/>
        </p:nvSpPr>
        <p:spPr>
          <a:xfrm>
            <a:off x="5410200" y="3263900"/>
            <a:ext cx="536898" cy="12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700"/>
              </a:lnSpc>
              <a:defRPr sz="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George</a:t>
            </a:r>
            <a:r>
              <a:rPr>
                <a:solidFill>
                  <a:srgbClr val="000000"/>
                </a:solidFill>
              </a:rPr>
              <a:t> </a:t>
            </a:r>
            <a:r>
              <a:t>Gallup</a:t>
            </a:r>
          </a:p>
        </p:txBody>
      </p:sp>
      <p:sp>
        <p:nvSpPr>
          <p:cNvPr id="181" name="TextBox 1"/>
          <p:cNvSpPr txBox="1"/>
          <p:nvPr/>
        </p:nvSpPr>
        <p:spPr>
          <a:xfrm>
            <a:off x="7315200" y="5102598"/>
            <a:ext cx="44478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700"/>
              </a:lnSpc>
              <a:defRPr sz="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Elmo</a:t>
            </a:r>
            <a:r>
              <a:rPr>
                <a:solidFill>
                  <a:srgbClr val="000000"/>
                </a:solidFill>
              </a:rPr>
              <a:t> </a:t>
            </a:r>
            <a:r>
              <a:t>Roper</a:t>
            </a:r>
          </a:p>
        </p:txBody>
      </p:sp>
      <p:sp>
        <p:nvSpPr>
          <p:cNvPr id="182" name="TextBox 1"/>
          <p:cNvSpPr txBox="1"/>
          <p:nvPr/>
        </p:nvSpPr>
        <p:spPr>
          <a:xfrm>
            <a:off x="5199453" y="6489700"/>
            <a:ext cx="424992" cy="12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700"/>
              </a:lnSpc>
              <a:defRPr sz="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Louis</a:t>
            </a:r>
            <a:r>
              <a:rPr>
                <a:solidFill>
                  <a:srgbClr val="000000"/>
                </a:solidFill>
              </a:rPr>
              <a:t> </a:t>
            </a:r>
            <a:r>
              <a:t>Harri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2829" y="-305533"/>
            <a:ext cx="9671130" cy="7253349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185" name="TextBox 1"/>
          <p:cNvSpPr txBox="1"/>
          <p:nvPr/>
        </p:nvSpPr>
        <p:spPr>
          <a:xfrm>
            <a:off x="429603" y="3409710"/>
            <a:ext cx="4384875" cy="2178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400"/>
              </a:lnSpc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pesquisa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relacionados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problemas</a:t>
            </a:r>
          </a:p>
          <a:p>
            <a:pPr>
              <a:lnSpc>
                <a:spcPts val="2600"/>
              </a:lnSpc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sociais.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3400"/>
              </a:lnSpc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número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pesquisas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tipo</a:t>
            </a:r>
          </a:p>
          <a:p>
            <a:pPr>
              <a:lnSpc>
                <a:spcPts val="2600"/>
              </a:lnSpc>
              <a:defRPr sz="22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survey</a:t>
            </a:r>
            <a:r>
              <a:rPr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/>
              <a:t>,</a:t>
            </a:r>
            <a:r>
              <a:rPr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/>
              <a:t>baseados</a:t>
            </a:r>
            <a:r>
              <a:rPr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/>
              <a:t>em</a:t>
            </a:r>
            <a:r>
              <a:rPr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/>
              <a:t>artigos</a:t>
            </a:r>
            <a:r>
              <a:rPr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/>
              <a:t>de</a:t>
            </a:r>
          </a:p>
          <a:p>
            <a:pPr>
              <a:lnSpc>
                <a:spcPts val="2600"/>
              </a:lnSpc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investigação,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cresceram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forma</a:t>
            </a:r>
          </a:p>
          <a:p>
            <a:pPr>
              <a:lnSpc>
                <a:spcPts val="2600"/>
              </a:lnSpc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constante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partir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de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meados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dos</a:t>
            </a:r>
          </a:p>
        </p:txBody>
      </p:sp>
      <p:sp>
        <p:nvSpPr>
          <p:cNvPr id="186" name="TextBox 1"/>
          <p:cNvSpPr txBox="1"/>
          <p:nvPr/>
        </p:nvSpPr>
        <p:spPr>
          <a:xfrm>
            <a:off x="443035" y="5592646"/>
            <a:ext cx="3577916" cy="46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400"/>
              </a:lnSpc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anos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1980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até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os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anos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1990.</a:t>
            </a:r>
          </a:p>
          <a:p>
            <a:pPr>
              <a:lnSpc>
                <a:spcPts val="1300"/>
              </a:lnSpc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(BABBIE,</a:t>
            </a:r>
            <a:r>
              <a: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1999)</a:t>
            </a:r>
          </a:p>
        </p:txBody>
      </p:sp>
      <p:sp>
        <p:nvSpPr>
          <p:cNvPr id="187" name="TextBox 1"/>
          <p:cNvSpPr txBox="1"/>
          <p:nvPr/>
        </p:nvSpPr>
        <p:spPr>
          <a:xfrm>
            <a:off x="401878" y="441571"/>
            <a:ext cx="4440325" cy="300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</a:tabLst>
              <a:defRPr sz="4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Breve</a:t>
            </a:r>
            <a:r>
              <a: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Histórico</a:t>
            </a:r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1000"/>
              </a:lnSpc>
            </a:pPr>
            <a:endParaRPr/>
          </a:p>
          <a:p>
            <a:pPr>
              <a:lnSpc>
                <a:spcPts val="29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Professores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Samuel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Stouffer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Paul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F.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Lazarsfeld,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pioneiros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tipo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survey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hoje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conhecida,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refinaram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cientificamente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t>	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aplicação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métodos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empíricos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</a:p>
        </p:txBody>
      </p:sp>
      <p:sp>
        <p:nvSpPr>
          <p:cNvPr id="188" name="TextBox 1"/>
          <p:cNvSpPr txBox="1"/>
          <p:nvPr/>
        </p:nvSpPr>
        <p:spPr>
          <a:xfrm>
            <a:off x="5422900" y="3695700"/>
            <a:ext cx="591288" cy="12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700"/>
              </a:lnSpc>
              <a:defRPr sz="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Samuel</a:t>
            </a:r>
            <a:r>
              <a:rPr>
                <a:solidFill>
                  <a:srgbClr val="000000"/>
                </a:solidFill>
              </a:rPr>
              <a:t> </a:t>
            </a:r>
            <a:r>
              <a:t>Stouffer</a:t>
            </a:r>
          </a:p>
        </p:txBody>
      </p:sp>
      <p:sp>
        <p:nvSpPr>
          <p:cNvPr id="189" name="TextBox 1"/>
          <p:cNvSpPr txBox="1"/>
          <p:nvPr/>
        </p:nvSpPr>
        <p:spPr>
          <a:xfrm>
            <a:off x="6502400" y="5943600"/>
            <a:ext cx="568065" cy="12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700"/>
              </a:lnSpc>
              <a:defRPr sz="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Paul</a:t>
            </a:r>
            <a:r>
              <a:rPr>
                <a:solidFill>
                  <a:srgbClr val="000000"/>
                </a:solidFill>
              </a:rPr>
              <a:t> </a:t>
            </a:r>
            <a:r>
              <a:t>Lazarsfeld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3981</Words>
  <Application>Microsoft Office PowerPoint</Application>
  <PresentationFormat>Apresentação na tela (4:3)</PresentationFormat>
  <Paragraphs>1104</Paragraphs>
  <Slides>41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5" baseType="lpstr">
      <vt:lpstr>Arial</vt:lpstr>
      <vt:lpstr>Calibri</vt:lpstr>
      <vt:lpstr>Times New Roman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Joao Pedro Albino</cp:lastModifiedBy>
  <cp:revision>1</cp:revision>
  <dcterms:modified xsi:type="dcterms:W3CDTF">2020-05-12T14:50:07Z</dcterms:modified>
</cp:coreProperties>
</file>